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11" r:id="rId3"/>
    <p:sldId id="447" r:id="rId4"/>
    <p:sldId id="448" r:id="rId5"/>
    <p:sldId id="449" r:id="rId6"/>
    <p:sldId id="293" r:id="rId7"/>
    <p:sldId id="422" r:id="rId8"/>
    <p:sldId id="450" r:id="rId9"/>
    <p:sldId id="451" r:id="rId10"/>
    <p:sldId id="452" r:id="rId11"/>
    <p:sldId id="455" r:id="rId12"/>
    <p:sldId id="453" r:id="rId13"/>
    <p:sldId id="454" r:id="rId14"/>
    <p:sldId id="400" r:id="rId15"/>
    <p:sldId id="276" r:id="rId16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8C"/>
    <a:srgbClr val="00A4B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369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22.05.2026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12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5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22.05.2026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BF74AF-4611-4995-B861-9F1BE8A6D7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CE83B4F-3F4E-4FAB-B717-077720E37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B8A71B4-201E-4D5C-A0CA-5BDDF686D9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7" y="4454006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9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82" y="1421735"/>
            <a:ext cx="8589064" cy="6298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1" y="4783456"/>
            <a:ext cx="2103120" cy="125979"/>
          </a:xfrm>
        </p:spPr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22.05.2026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E0083BE-AB43-4575-86CB-606CBF1252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22.05.2026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E9F7B10-6B3A-4A06-AFAD-B3C3A1EA36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22.05.2026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B43EB3F-27A5-46AD-AB62-9088DE353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1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3" r:id="rId2"/>
    <p:sldLayoutId id="2147483725" r:id="rId3"/>
    <p:sldLayoutId id="2147483720" r:id="rId4"/>
    <p:sldLayoutId id="2147483721" r:id="rId5"/>
    <p:sldLayoutId id="2147483710" r:id="rId6"/>
    <p:sldLayoutId id="2147483712" r:id="rId7"/>
    <p:sldLayoutId id="2147483726" r:id="rId8"/>
    <p:sldLayoutId id="2147483740" r:id="rId9"/>
    <p:sldLayoutId id="2147483723" r:id="rId10"/>
    <p:sldLayoutId id="2147483728" r:id="rId11"/>
    <p:sldLayoutId id="2147483741" r:id="rId12"/>
    <p:sldLayoutId id="2147483744" r:id="rId13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6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7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parp.gov.pl/component/grants/grants/sciezka-smart---nabor-projektow-dotyczacych-wdrozenia-wynikow-prac-b-r#dokumenty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si.parp.gov.pl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BEAA110-7E7B-42EA-AE6A-9675627A0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1700"/>
            <a:ext cx="6773550" cy="7401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Ścieżka SMART - aplikuj z sukcesem!</a:t>
            </a:r>
            <a:br>
              <a:rPr lang="pl-PL" b="0" dirty="0"/>
            </a:br>
            <a:r>
              <a:rPr lang="pl-PL" dirty="0"/>
              <a:t>Podstawowe zagadnienia dotyczące działania </a:t>
            </a:r>
            <a:br>
              <a:rPr lang="pl-PL" dirty="0"/>
            </a:br>
            <a:r>
              <a:rPr lang="pl-PL" dirty="0"/>
              <a:t>1.1 FENG Ścieżka SMART</a:t>
            </a:r>
            <a:br>
              <a:rPr lang="pl-PL" b="0" dirty="0"/>
            </a:br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57FAF507-D24D-44A0-A585-39BC90207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3651870"/>
            <a:ext cx="6773483" cy="73481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1200" dirty="0"/>
              <a:t>Dorota Bienias, Ekspert, </a:t>
            </a:r>
          </a:p>
          <a:p>
            <a:pPr algn="r">
              <a:lnSpc>
                <a:spcPct val="100000"/>
              </a:lnSpc>
            </a:pPr>
            <a:r>
              <a:rPr lang="pl-PL" sz="1200" dirty="0"/>
              <a:t>Polska Agencja Rozwoju Przedsiębiorczości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62583-DE74-9AA2-A767-57F94BD46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5E4B785-8840-AAF6-042A-38990310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84" y="114394"/>
            <a:ext cx="7389546" cy="750710"/>
          </a:xfrm>
        </p:spPr>
        <p:txBody>
          <a:bodyPr anchor="t">
            <a:normAutofit/>
          </a:bodyPr>
          <a:lstStyle/>
          <a:p>
            <a:r>
              <a:rPr lang="pl-PL" dirty="0"/>
              <a:t>Kryteria wyboru projektów II etap – nabór projektów dotyczących wdrożenia wyników prac B+R – Ścieżka SMART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E8EBC3-6AA9-0413-D9AF-8ACCAFC85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pl-PL" sz="200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63E3D9D-5638-014D-3E16-53FE012B2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43372"/>
              </p:ext>
            </p:extLst>
          </p:nvPr>
        </p:nvGraphicFramePr>
        <p:xfrm>
          <a:off x="757223" y="865104"/>
          <a:ext cx="7488831" cy="39538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7568">
                  <a:extLst>
                    <a:ext uri="{9D8B030D-6E8A-4147-A177-3AD203B41FA5}">
                      <a16:colId xmlns:a16="http://schemas.microsoft.com/office/drawing/2014/main" val="3027676005"/>
                    </a:ext>
                  </a:extLst>
                </a:gridCol>
                <a:gridCol w="4477329">
                  <a:extLst>
                    <a:ext uri="{9D8B030D-6E8A-4147-A177-3AD203B41FA5}">
                      <a16:colId xmlns:a16="http://schemas.microsoft.com/office/drawing/2014/main" val="268438807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45816265"/>
                    </a:ext>
                  </a:extLst>
                </a:gridCol>
                <a:gridCol w="1297790">
                  <a:extLst>
                    <a:ext uri="{9D8B030D-6E8A-4147-A177-3AD203B41FA5}">
                      <a16:colId xmlns:a16="http://schemas.microsoft.com/office/drawing/2014/main" val="3124877801"/>
                    </a:ext>
                  </a:extLst>
                </a:gridCol>
              </a:tblGrid>
              <a:tr h="482510">
                <a:tc gridSpan="2"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Kryteria II etapu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Sposób oceny (pkt)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Minimum</a:t>
                      </a:r>
                    </a:p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(pkt)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extLst>
                  <a:ext uri="{0D108BD9-81ED-4DB2-BD59-A6C34878D82A}">
                    <a16:rowId xmlns:a16="http://schemas.microsoft.com/office/drawing/2014/main" val="1815978262"/>
                  </a:ext>
                </a:extLst>
              </a:tr>
              <a:tr h="296299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Innowacyjność przedmiotu wdrożenia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0/3/4/5/6/7/8/9/10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3 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extLst>
                  <a:ext uri="{0D108BD9-81ED-4DB2-BD59-A6C34878D82A}">
                    <a16:rowId xmlns:a16="http://schemas.microsoft.com/office/drawing/2014/main" val="3733733688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2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Potencjał do realizacji projektu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0/3/5/7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3 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extLst>
                  <a:ext uri="{0D108BD9-81ED-4DB2-BD59-A6C34878D82A}">
                    <a16:rowId xmlns:a16="http://schemas.microsoft.com/office/drawing/2014/main" val="2840699526"/>
                  </a:ext>
                </a:extLst>
              </a:tr>
              <a:tr h="274639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3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jest realizowany na Obszarze Strategicznej  Interwencji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0/1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>
                  <a:txBody>
                    <a:bodyPr/>
                    <a:lstStyle/>
                    <a:p>
                      <a:pPr marL="1905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0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extLst>
                  <a:ext uri="{0D108BD9-81ED-4DB2-BD59-A6C34878D82A}">
                    <a16:rowId xmlns:a16="http://schemas.microsoft.com/office/drawing/2014/main" val="3682056889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4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Zapotrzebowanie rynkowe i opłacalność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03913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4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Budżet projektu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80797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6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Zdolność wnioskodawcy do finansowej realizacji projektu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394997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7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nie dotyczy działalności wykluczonych ze wsparcia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449801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8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spełnia efekt zachęty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8343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9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zgodny z Krajową Inteligentną Specjalizacją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754430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10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spełnia horyzontalne zasady równości szans i niedyskryminacji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spełnia/ nie spełnia (TAK/NIE)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289160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270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11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jest zgodny z Kartą Praw Podstawowych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spełnia/ nie spełnia (TAK/NIE )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67905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905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12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jest zgodny z Konwencją o Prawach Osób  Niepełnosprawnych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spełnia/ nie spełnia (TAK/NIE)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08463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905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13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Projekt spełnia zasadę zrównoważonego rozwoju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spełnia/ nie spełnia (TAK/NIE)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79309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1905" indent="-6350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>
                          <a:effectLst/>
                        </a:rPr>
                        <a:t>14 </a:t>
                      </a:r>
                      <a:endParaRPr lang="pl-PL" sz="12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 anchor="ctr"/>
                </a:tc>
                <a:tc>
                  <a:txBody>
                    <a:bodyPr/>
                    <a:lstStyle/>
                    <a:p>
                      <a:pPr marL="78105" indent="-6350" algn="l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Wskaźniki projektu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gridSpan="2">
                  <a:txBody>
                    <a:bodyPr/>
                    <a:lstStyle/>
                    <a:p>
                      <a:pPr marL="1270" indent="-6350" algn="ctr">
                        <a:lnSpc>
                          <a:spcPct val="115000"/>
                        </a:lnSpc>
                        <a:spcAft>
                          <a:spcPts val="35"/>
                        </a:spcAft>
                        <a:buNone/>
                      </a:pPr>
                      <a:r>
                        <a:rPr lang="pl-PL" sz="1200" kern="100" dirty="0">
                          <a:effectLst/>
                        </a:rPr>
                        <a:t>spełnia/ nie spełnia (TAK/NIE) </a:t>
                      </a:r>
                      <a:endParaRPr lang="pl-PL" sz="12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4704" marR="12586" marT="40087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0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83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B16F6-9D4C-733B-9268-8D6B7B865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CF3198-4603-E606-8184-99A2F9EE7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B91400E-6FC2-3B8D-3112-7B3FD18761A4}"/>
              </a:ext>
            </a:extLst>
          </p:cNvPr>
          <p:cNvSpPr txBox="1">
            <a:spLocks/>
          </p:cNvSpPr>
          <p:nvPr/>
        </p:nvSpPr>
        <p:spPr>
          <a:xfrm>
            <a:off x="900372" y="237198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C5F666FC-DB54-EFDC-3DCF-7733D5AD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845123"/>
            <a:ext cx="784887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Elementem oceny w ramach II etapu jest posiedzenie Panelu KOP z udziałem wnioskodawcy. W trakcie posiedzenia Panelu KOP zostaną poruszone kwestie wynikające z wymagań kryteriów II etapu oceny.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 posiedzenia Panelu KOP z udziałem wnioskodawcy wynosi do około 60 minut – w tym 10 minut na prezentację założeń projektu i planowanych rezultatów.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dni roboczych na uzupełnienie lub poprawę wniosku o dofinansowanie.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Jeżeli po uzupełnieniu lub poprawieniu wniosku Panel KOP uzna, że projekt może uzyskać ocenę pozytywną Wnioskodawca może zostać wezwany do poprawy wniosku w terminie 3 dni roboczych – wezwanie może być skierowane do Wnioskodawcy trzykrotnie.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6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0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9B74B-BBC2-43D4-767F-C3A7C9535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804FB-455A-C513-AD3B-F76C49B39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82ED35F-15FF-9008-1C72-E6E15E9DD6D2}"/>
              </a:ext>
            </a:extLst>
          </p:cNvPr>
          <p:cNvSpPr txBox="1">
            <a:spLocks/>
          </p:cNvSpPr>
          <p:nvPr/>
        </p:nvSpPr>
        <p:spPr>
          <a:xfrm>
            <a:off x="857956" y="244829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78E08C1B-9EF4-B9EA-E4DB-6DAD54F3A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726831"/>
            <a:ext cx="7884713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Maksymalnie można uzyskać 18 pkt. Projekt może znaleźć się na liście projektów wybranych do dofinansowania jeśli: 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uzyska w każdym z kryteriów punktowanych II etapu minimalną liczbę punktów, tj. łącznie 6 pkt. oraz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spełni (uzyska ocenę „TAK”) w wszystkie kryteriach ocenianych w formule  spełnia/ nie spełnia (TAK/NIE).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pozycji projektu na liście decyduje liczba punktów otrzymanych w wyniku oceny kryteriów II etapu. W przypadku, gdy kwota dostępnej alokacji w naborze uniemożliwia dofinansowanie wszystkich projektów i w przypadku uzyskania przez kilka projektów identycznej łącznej liczby punktów o miejscu projektu na liście ocenionych projektów będą decydować kryteria rozstrzygające.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0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0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1D3973B-6FC2-C73B-B729-E4BC55A6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08865"/>
              </p:ext>
            </p:extLst>
          </p:nvPr>
        </p:nvGraphicFramePr>
        <p:xfrm>
          <a:off x="503711" y="3650264"/>
          <a:ext cx="8136904" cy="12154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150760788"/>
                    </a:ext>
                  </a:extLst>
                </a:gridCol>
              </a:tblGrid>
              <a:tr h="215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Kryteria rozstrzygające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79055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Innowacyjność przedmiotu wdrożenia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24011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Potencjał do realizacji projektu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17959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Wnioskodawca jest członkiem Krajowego Klastra Kluczowego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40571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jest realizowany na Obszarze Strategicznej Interwencji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47145"/>
                  </a:ext>
                </a:extLst>
              </a:tr>
              <a:tr h="16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Udział kobiet w zespole projektowym</a:t>
                      </a:r>
                    </a:p>
                  </a:txBody>
                  <a:tcPr marL="68580" marR="68580" marT="0" marB="0">
                    <a:solidFill>
                      <a:srgbClr val="E7E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42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8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B12D8-21C7-684C-4BEC-F5CA1FDD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DAEE03-0383-37CB-271E-9D2839F16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6550533-3293-58CB-2F65-3DBDEBE69694}"/>
              </a:ext>
            </a:extLst>
          </p:cNvPr>
          <p:cNvSpPr txBox="1">
            <a:spLocks/>
          </p:cNvSpPr>
          <p:nvPr/>
        </p:nvSpPr>
        <p:spPr>
          <a:xfrm>
            <a:off x="877064" y="244829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– Zmiany we wniosku o dofinansowanie 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2667F4AD-E178-C7C5-C0C8-192BD5064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978491"/>
            <a:ext cx="7799392" cy="299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Uporządkowanie obszarów wniosku oraz dostosowanie wniosku do zakresu działania.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Nowe pola we wniosku, np.: Opis zidentyfikowanych potrzeb odbiorców, Tabela Cecha/funkcjonalność innowacji produktowej/w procesie biznesowym – Wskaźniki innowacji – Parametry innowacji produktowej/w procesie biznesowym, czy Historia Wnioskodawcy.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Zwiększenie liczby znaków, np. w polach: Uzasadnienie i szacowanie kosztów czy opis Zgodności projektu z zasadą równości kobiet i mężczyzn. </a:t>
            </a:r>
          </a:p>
          <a:p>
            <a:pPr marL="770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None/>
            </a:pPr>
            <a:endParaRPr lang="pl-PL" sz="16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70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None/>
            </a:pP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Limity znaków określone są we wzorze wniosku oraz instrukcji jego wypełniania. 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endParaRPr lang="pl-PL" sz="10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2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41018EF-9118-68CB-C4DA-B191E28E0EE6}"/>
              </a:ext>
            </a:extLst>
          </p:cNvPr>
          <p:cNvSpPr txBox="1"/>
          <p:nvPr/>
        </p:nvSpPr>
        <p:spPr>
          <a:xfrm>
            <a:off x="4118581" y="654134"/>
            <a:ext cx="4752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https://www.parp.gov.pl/component/grants/grants/sciezka-smart---nabor-projektow-dotyczacych-wdrozenia-wynikow-prac-b-r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7">
            <a:extLst>
              <a:ext uri="{FF2B5EF4-FFF2-40B4-BE49-F238E27FC236}">
                <a16:creationId xmlns:a16="http://schemas.microsoft.com/office/drawing/2014/main" id="{8B4843E4-F7B7-05FA-70E1-63E54CFC4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00005"/>
            <a:ext cx="4083085" cy="249521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2B738A9-43AA-EDC9-AE6C-F255907CF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5" y="318332"/>
            <a:ext cx="2907772" cy="1861573"/>
          </a:xfrm>
          <a:prstGeom prst="rect">
            <a:avLst/>
          </a:prstGeom>
        </p:spPr>
      </p:pic>
      <p:sp>
        <p:nvSpPr>
          <p:cNvPr id="10" name="object 49">
            <a:extLst>
              <a:ext uri="{FF2B5EF4-FFF2-40B4-BE49-F238E27FC236}">
                <a16:creationId xmlns:a16="http://schemas.microsoft.com/office/drawing/2014/main" id="{D68B978C-8AEB-5CE5-2D97-4E41D4A9ABB3}"/>
              </a:ext>
            </a:extLst>
          </p:cNvPr>
          <p:cNvSpPr txBox="1"/>
          <p:nvPr/>
        </p:nvSpPr>
        <p:spPr>
          <a:xfrm>
            <a:off x="4196406" y="1315654"/>
            <a:ext cx="2679850" cy="17165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100" spc="6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Infolinia PARP dla przedsiębiorców</a:t>
            </a:r>
          </a:p>
        </p:txBody>
      </p:sp>
      <p:sp>
        <p:nvSpPr>
          <p:cNvPr id="11" name="object 49">
            <a:extLst>
              <a:ext uri="{FF2B5EF4-FFF2-40B4-BE49-F238E27FC236}">
                <a16:creationId xmlns:a16="http://schemas.microsoft.com/office/drawing/2014/main" id="{2B1452B9-9F4A-444D-A31B-896469C547DB}"/>
              </a:ext>
            </a:extLst>
          </p:cNvPr>
          <p:cNvSpPr txBox="1"/>
          <p:nvPr/>
        </p:nvSpPr>
        <p:spPr>
          <a:xfrm>
            <a:off x="4196406" y="2544196"/>
            <a:ext cx="2712427" cy="17249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100" b="1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801 332 202 / 22 574 07 07</a:t>
            </a:r>
          </a:p>
        </p:txBody>
      </p:sp>
      <p:sp>
        <p:nvSpPr>
          <p:cNvPr id="12" name="object 49">
            <a:extLst>
              <a:ext uri="{FF2B5EF4-FFF2-40B4-BE49-F238E27FC236}">
                <a16:creationId xmlns:a16="http://schemas.microsoft.com/office/drawing/2014/main" id="{85122789-2D3F-4FD7-E3E2-AD3C8184F2D6}"/>
              </a:ext>
            </a:extLst>
          </p:cNvPr>
          <p:cNvSpPr txBox="1"/>
          <p:nvPr/>
        </p:nvSpPr>
        <p:spPr>
          <a:xfrm>
            <a:off x="4196406" y="1605710"/>
            <a:ext cx="2805879" cy="77836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499"/>
              </a:lnSpc>
              <a:spcBef>
                <a:spcPts val="55"/>
              </a:spcBef>
            </a:pPr>
            <a: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Udzielamy informacji </a:t>
            </a:r>
            <a:b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programach pomocowych realizowanych przez PARP </a:t>
            </a:r>
            <a:b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od poniedziałku do piątku </a:t>
            </a:r>
            <a:b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spc="6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godzinach od 8:30 do 16:30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D3CBF7BB-0704-9293-98E8-57648EAEE4F3}"/>
              </a:ext>
            </a:extLst>
          </p:cNvPr>
          <p:cNvSpPr txBox="1">
            <a:spLocks/>
          </p:cNvSpPr>
          <p:nvPr/>
        </p:nvSpPr>
        <p:spPr>
          <a:xfrm>
            <a:off x="5580112" y="3177955"/>
            <a:ext cx="3384376" cy="9880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2900" dirty="0"/>
          </a:p>
        </p:txBody>
      </p:sp>
    </p:spTree>
    <p:extLst>
      <p:ext uri="{BB962C8B-B14F-4D97-AF65-F5344CB8AC3E}">
        <p14:creationId xmlns:p14="http://schemas.microsoft.com/office/powerpoint/2010/main" val="37127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80E75-E554-59B0-FE55-CD2B4137D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0EC727-C3AD-E228-19D0-10B79363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8" y="3579862"/>
            <a:ext cx="3600400" cy="408054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Dziękuję za uwagę </a:t>
            </a:r>
          </a:p>
        </p:txBody>
      </p:sp>
      <p:pic>
        <p:nvPicPr>
          <p:cNvPr id="6" name="Symbol zastępczy obrazu 5" descr="Obraz zawierający zrzut ekranu, technologia&#10;&#10;Zawartość wygenerowana przez AI może być niepoprawna.">
            <a:extLst>
              <a:ext uri="{FF2B5EF4-FFF2-40B4-BE49-F238E27FC236}">
                <a16:creationId xmlns:a16="http://schemas.microsoft.com/office/drawing/2014/main" id="{255A0758-314A-4D6B-20C5-5EB69695AC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b="5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69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CB8E8A-1467-2B7C-FEA0-3F50BA18F7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1BDA403-B9B2-1D15-F9B8-4DEFD7275980}"/>
              </a:ext>
            </a:extLst>
          </p:cNvPr>
          <p:cNvSpPr txBox="1">
            <a:spLocks/>
          </p:cNvSpPr>
          <p:nvPr/>
        </p:nvSpPr>
        <p:spPr>
          <a:xfrm>
            <a:off x="851499" y="244829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– opis działania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CAF2F74-9C90-D709-EBD3-3DF48185226B}"/>
              </a:ext>
            </a:extLst>
          </p:cNvPr>
          <p:cNvSpPr txBox="1">
            <a:spLocks/>
          </p:cNvSpPr>
          <p:nvPr/>
        </p:nvSpPr>
        <p:spPr>
          <a:xfrm>
            <a:off x="851499" y="720158"/>
            <a:ext cx="8087424" cy="4596562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>
              <a:lnSpc>
                <a:spcPts val="2400"/>
              </a:lnSpc>
            </a:pPr>
            <a:r>
              <a:rPr lang="pl-PL" sz="16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 można uzyskać na </a:t>
            </a:r>
            <a:r>
              <a:rPr lang="pl-P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dotyczące wdrożenia wyników prac badawczo-rozwojowych (B+R)</a:t>
            </a:r>
            <a:r>
              <a:rPr lang="pl-PL" sz="16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które polegały na opracowaniu innowacji produktowej lub innowacji w procesie biznesowym dotyczącej funkcji działalności przedsiębiorstwa w zakresie produkcji wyrobów lub usług.</a:t>
            </a:r>
          </a:p>
          <a:p>
            <a:pPr lvl="0">
              <a:lnSpc>
                <a:spcPts val="2400"/>
              </a:lnSpc>
            </a:pP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ts val="2400"/>
              </a:lnSpc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obowiązkowo obejmuje zadania dotyczące wdrożenia wyników prac B+R, </a:t>
            </a:r>
            <a:r>
              <a:rPr lang="pl-PL" sz="16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pl-PL" sz="16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akultatywnie może też obejmować zadania z zakresu:</a:t>
            </a:r>
          </a:p>
          <a:p>
            <a:pPr lvl="0">
              <a:lnSpc>
                <a:spcPts val="2400"/>
              </a:lnSpc>
            </a:pPr>
            <a:r>
              <a:rPr lang="pl-PL" sz="16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1) umiędzynarodowienia planowanych do wdrożenia w projekcie produktów lub uzyskania ochrony/obrony praw własności przemysłowej wdrażanego produktu lub procesu lub ich obrony w przypadku naruszenia,</a:t>
            </a:r>
          </a:p>
          <a:p>
            <a:pPr lvl="0">
              <a:lnSpc>
                <a:spcPts val="2400"/>
              </a:lnSpc>
            </a:pPr>
            <a:r>
              <a:rPr lang="pl-PL" sz="1600" b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2) zdobywania lub rozwoju lub doskonalenia kompetencji pracowników lub kadry zarządzającej wnioskodawcy jako działania wspierające realizację innych zadań przewidzianych w projekcie. </a:t>
            </a:r>
          </a:p>
          <a:p>
            <a:pPr lvl="0">
              <a:lnSpc>
                <a:spcPts val="2400"/>
              </a:lnSpc>
            </a:pPr>
            <a:endParaRPr lang="pl-PL" sz="14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0">
              <a:lnSpc>
                <a:spcPts val="2400"/>
              </a:lnSpc>
            </a:pPr>
            <a:endParaRPr lang="pl-PL" sz="1400" b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2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248F3-18E2-A5DD-4EC8-226C7E4D1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C62B7A-40D1-3EE7-01B2-BD7C9CA1C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C1CD49B-0BD4-0B32-5057-CFDC49DADA2E}"/>
              </a:ext>
            </a:extLst>
          </p:cNvPr>
          <p:cNvSpPr txBox="1">
            <a:spLocks/>
          </p:cNvSpPr>
          <p:nvPr/>
        </p:nvSpPr>
        <p:spPr>
          <a:xfrm>
            <a:off x="876460" y="244829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nabór projektów B+R - FENG.01.01-IP.02-002/26 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2E13F425-8C31-63FA-D6C6-7EA5B1F34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60" y="843558"/>
            <a:ext cx="7872004" cy="231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Kwota przeznaczona na dofinansowanie projektów MŚP w naborze to</a:t>
            </a:r>
            <a:b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b="1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700 000 000,00 zł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Font typeface="Arial" panose="020B0604020202020204" pitchFamily="34" charset="0"/>
              <a:buChar char="•"/>
            </a:pPr>
            <a:r>
              <a:rPr lang="pl-PL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Publikacja dokumentacji 29 kwietnia br. </a:t>
            </a:r>
            <a:endParaRPr lang="pl-PL" sz="1600" kern="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Font typeface="Arial" panose="020B0604020202020204" pitchFamily="34" charset="0"/>
              <a:buChar char="•"/>
            </a:pP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Nabór: od </a:t>
            </a:r>
            <a:r>
              <a:rPr lang="pl-PL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14</a:t>
            </a: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maja br. do </a:t>
            </a:r>
            <a:r>
              <a:rPr lang="pl-PL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11</a:t>
            </a:r>
            <a:r>
              <a:rPr lang="pl-PL" sz="1600" b="0" kern="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czerwca br.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kern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Wnioski składane są w systemie LSI: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https://lsi.parp.gov.pl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b="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jest podzielona na I </a:t>
            </a:r>
            <a:r>
              <a:rPr lang="pl-PL" sz="1600" b="0" kern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pl-PL" sz="1600" b="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 etap. W I etapie ocena dokonywana jest w zakresie spełniania kryteriów obligatoryjnych I etapu. W II etapie ocena dokonywana jest w zakresie spełniania kryteriów II etapu.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68F75A9-C6E7-E013-DA5C-0FA3431416B8}"/>
              </a:ext>
            </a:extLst>
          </p:cNvPr>
          <p:cNvSpPr/>
          <p:nvPr/>
        </p:nvSpPr>
        <p:spPr>
          <a:xfrm>
            <a:off x="876460" y="3455124"/>
            <a:ext cx="7151924" cy="599054"/>
          </a:xfrm>
          <a:prstGeom prst="rect">
            <a:avLst/>
          </a:prstGeom>
          <a:solidFill>
            <a:srgbClr val="E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pl-PL" sz="1600" b="1" dirty="0">
                <a:solidFill>
                  <a:srgbClr val="003399"/>
                </a:solidFill>
              </a:rPr>
              <a:t>Minimalne wydatki kwalifikowane dotyczące wdrożenia innowacji: 3 mln PLN</a:t>
            </a:r>
          </a:p>
          <a:p>
            <a:pPr>
              <a:spcBef>
                <a:spcPts val="600"/>
              </a:spcBef>
            </a:pPr>
            <a:r>
              <a:rPr lang="pl-PL" sz="1600" b="1" dirty="0">
                <a:solidFill>
                  <a:srgbClr val="003399"/>
                </a:solidFill>
              </a:rPr>
              <a:t>Maksymalne dofinansowanie: 50 mln PLN</a:t>
            </a:r>
          </a:p>
        </p:txBody>
      </p:sp>
    </p:spTree>
    <p:extLst>
      <p:ext uri="{BB962C8B-B14F-4D97-AF65-F5344CB8AC3E}">
        <p14:creationId xmlns:p14="http://schemas.microsoft.com/office/powerpoint/2010/main" val="37337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9A9E-27C6-467F-F06C-12EDD50E4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7C11C5-272C-35BF-D2A4-2D7BC6A80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E485957-1F76-52B0-A612-63BCD93822A3}"/>
              </a:ext>
            </a:extLst>
          </p:cNvPr>
          <p:cNvSpPr txBox="1">
            <a:spLocks/>
          </p:cNvSpPr>
          <p:nvPr/>
        </p:nvSpPr>
        <p:spPr>
          <a:xfrm>
            <a:off x="877227" y="240367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FA5685FD-85ED-6253-2CC7-A9713E52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843558"/>
            <a:ext cx="7992888" cy="369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 składając wniosek załącza do niego </a:t>
            </a:r>
            <a:r>
              <a:rPr lang="pl-PL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dokument/y potwierdzający/e przeprowadzenie prac B+R i zawierający/e ich wyniki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(oceniane na I etapie). </a:t>
            </a:r>
          </a:p>
          <a:p>
            <a:pPr marL="770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None/>
            </a:pPr>
            <a:r>
              <a:rPr lang="pl-PL" sz="1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Składa także w LSI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załączniki wskazane na liście „Załączników” we wzorze wniosku: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odebranie/opłacenie prac B+R.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posiadanie praw własności intelektualnej (jeśli dotyczy).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przygotowanie do realizacji projektu (jeśli dotyczy).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 (wynikające z treści wniosku) (jeśli dotyczy).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 złożyć wraz z wnioskiem bądź po zakwalifikowaniu do II etapu oceny: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finansowy (obowiązkowy na II etapie oceny);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potwierdzające zdolność wnioskodawcy do finansowej realizacji projektu (jeśli dotyczy) wraz z Upoważnieniem do przekazania informacji objętych tajemnicą bankową (jeśli dotyczy).</a:t>
            </a:r>
          </a:p>
        </p:txBody>
      </p:sp>
    </p:spTree>
    <p:extLst>
      <p:ext uri="{BB962C8B-B14F-4D97-AF65-F5344CB8AC3E}">
        <p14:creationId xmlns:p14="http://schemas.microsoft.com/office/powerpoint/2010/main" val="205694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CB46C-C405-FBC3-D962-8AFB52CA7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549E71-6811-F6F8-1BEC-3273BCE6E3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227867E8-1FD2-A556-DB52-74608E55CD7B}"/>
              </a:ext>
            </a:extLst>
          </p:cNvPr>
          <p:cNvSpPr txBox="1">
            <a:spLocks/>
          </p:cNvSpPr>
          <p:nvPr/>
        </p:nvSpPr>
        <p:spPr>
          <a:xfrm>
            <a:off x="904729" y="211798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– Regulamin wyboru projektów </a:t>
            </a:r>
          </a:p>
        </p:txBody>
      </p:sp>
      <p:sp>
        <p:nvSpPr>
          <p:cNvPr id="21" name="pole tekstowe 16">
            <a:extLst>
              <a:ext uri="{FF2B5EF4-FFF2-40B4-BE49-F238E27FC236}">
                <a16:creationId xmlns:a16="http://schemas.microsoft.com/office/drawing/2014/main" id="{42AC5C55-5125-034F-7672-E3B4E40E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60" y="647060"/>
            <a:ext cx="7789688" cy="330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§ 6 ust. 7 Regulaminu wyboru projektów  </a:t>
            </a:r>
          </a:p>
          <a:p>
            <a:pPr marL="770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  <a:buNone/>
            </a:pPr>
            <a:r>
              <a:rPr lang="pl-PL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Wnioskodawcy, których projekty zostały zakwalifikowane do II etapu oceny: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1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otrzymają w dniu publikacji, o której mowa w ust. 6, informację mailową o konieczności załączenia w systemie LSI obowiązkowego Modelu finansowego sporządzonego wg wzoru stanowiącego załącznik nr 5 do RWP, o ile nie został załączony wraz z wnioskiem o dofinansowanie. Informacja mailowa zostanie przesłana na adresy wskazane w § 4 ust. 3;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1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zamieszczają w systemie LSI Model finansowy w terminie 10 dni od dnia publikacji, o której mowa w ust. 6. Wraz z Modelem finansowym wnioskodawcy mogą załączyć dokumenty potwierdzające źródła finansowania projektu (jeśli dotyczy). Dokumenty potwierdzające źródła finansowania projektu należy skompresować i przesłać w formacie zip. Model finansowy wraz z dokumentami stają się integralną częścią wniosku, o ile zostały zamieszczone w LSI z zachowaniem terminu i formy określonej w niniejszym ustępie. Model finansowy i dokumenty sporządzane w innym formacie i zamieszczone w LSI po terminie, nie będą brane pod uwagę w trakcie posiedzenia Panelu KOP.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75726C8-7E0F-3B99-E32F-795EA2A504CB}"/>
              </a:ext>
            </a:extLst>
          </p:cNvPr>
          <p:cNvSpPr/>
          <p:nvPr/>
        </p:nvSpPr>
        <p:spPr>
          <a:xfrm>
            <a:off x="900868" y="4087728"/>
            <a:ext cx="7559564" cy="599054"/>
          </a:xfrm>
          <a:prstGeom prst="rect">
            <a:avLst/>
          </a:prstGeom>
          <a:solidFill>
            <a:srgbClr val="E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pl-PL" sz="1400" b="1" dirty="0">
                <a:solidFill>
                  <a:srgbClr val="003399"/>
                </a:solidFill>
              </a:rPr>
              <a:t>Jeśli Wnioskodawca nie złoży Modelu finansowego (i dokumentów finansowych) wraz z wnioskiem lub w trybie określonym w § 6 ust. 7 RWP, zostanie wezwany do poprawy wniosku w ramach wezwań po panelu KOP. </a:t>
            </a:r>
          </a:p>
        </p:txBody>
      </p:sp>
    </p:spTree>
    <p:extLst>
      <p:ext uri="{BB962C8B-B14F-4D97-AF65-F5344CB8AC3E}">
        <p14:creationId xmlns:p14="http://schemas.microsoft.com/office/powerpoint/2010/main" val="124739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3D1423D-667B-B1F0-0207-A15E567F0E29}"/>
              </a:ext>
            </a:extLst>
          </p:cNvPr>
          <p:cNvSpPr/>
          <p:nvPr/>
        </p:nvSpPr>
        <p:spPr>
          <a:xfrm>
            <a:off x="1799535" y="1649840"/>
            <a:ext cx="3761828" cy="921910"/>
          </a:xfrm>
          <a:prstGeom prst="roundRect">
            <a:avLst/>
          </a:prstGeom>
          <a:solidFill>
            <a:schemeClr val="bg1"/>
          </a:solidFill>
          <a:ln>
            <a:solidFill>
              <a:srgbClr val="DF6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merytoryczna – eksperci branżowi (2)</a:t>
            </a:r>
          </a:p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panelu z wnioskodawcą i poprawy wniosku</a:t>
            </a:r>
          </a:p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kryteria I etapu, tj. Kwalifikowalność wnioskodawcy i Wyniki prac B+R jako przedmiot wdrożenia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00DF3DB-4D4D-17AF-4010-1685FE70DBDE}"/>
              </a:ext>
            </a:extLst>
          </p:cNvPr>
          <p:cNvSpPr/>
          <p:nvPr/>
        </p:nvSpPr>
        <p:spPr>
          <a:xfrm>
            <a:off x="1799535" y="3055950"/>
            <a:ext cx="3761828" cy="1093750"/>
          </a:xfrm>
          <a:prstGeom prst="roundRect">
            <a:avLst/>
          </a:prstGeom>
          <a:solidFill>
            <a:schemeClr val="bg1"/>
          </a:solidFill>
          <a:ln>
            <a:solidFill>
              <a:srgbClr val="DF6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merytoryczna – 2 ekspertów branżowych i ekspert finansowy </a:t>
            </a:r>
          </a:p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 z wnioskodawcą, możliwość poprawy wniosku</a:t>
            </a:r>
          </a:p>
          <a:p>
            <a:pPr marL="164400" indent="-164400">
              <a:buFont typeface="Arial" panose="020B0604020202020204" pitchFamily="34" charset="0"/>
              <a:buChar char="•"/>
            </a:pPr>
            <a:r>
              <a:rPr lang="pl-PL" sz="95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kryteriów dla projektu – II etapu (14 kryteriów, z czego 3 punktowe) 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B4B7DCC0-4DC0-31AA-8398-0E2392C52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6082" y="2630544"/>
            <a:ext cx="348324" cy="356331"/>
          </a:xfrm>
          <a:prstGeom prst="down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BF7DD8A2-FA11-2A90-D470-9883D7D07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6082" y="4237200"/>
            <a:ext cx="348324" cy="356331"/>
          </a:xfrm>
          <a:prstGeom prst="down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69E6EADA-FAB4-D936-5945-82C203FCF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8395" y="1948437"/>
            <a:ext cx="372345" cy="336312"/>
          </a:xfrm>
          <a:prstGeom prst="right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 dirty="0">
              <a:solidFill>
                <a:srgbClr val="00828C"/>
              </a:solidFill>
            </a:endParaRP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9460DBF6-7C94-0197-9BC8-6083763F4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0156" y="3434667"/>
            <a:ext cx="372345" cy="336312"/>
          </a:xfrm>
          <a:prstGeom prst="right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345DAA8-894F-0E62-2F31-9353A98B3B09}"/>
              </a:ext>
            </a:extLst>
          </p:cNvPr>
          <p:cNvSpPr txBox="1"/>
          <p:nvPr/>
        </p:nvSpPr>
        <p:spPr>
          <a:xfrm flipH="1">
            <a:off x="3452253" y="2640824"/>
            <a:ext cx="2432790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pozytywna</a:t>
            </a:r>
          </a:p>
          <a:p>
            <a:r>
              <a:rPr lang="pl-PL" sz="953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zakwalifikowanie do etapu II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EA1FB69-328A-A5BB-F417-13E5F0047352}"/>
              </a:ext>
            </a:extLst>
          </p:cNvPr>
          <p:cNvSpPr txBox="1"/>
          <p:nvPr/>
        </p:nvSpPr>
        <p:spPr>
          <a:xfrm flipH="1">
            <a:off x="3448307" y="4248756"/>
            <a:ext cx="2436737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pozytywna</a:t>
            </a:r>
          </a:p>
          <a:p>
            <a:r>
              <a:rPr lang="pl-PL" sz="953" b="1" dirty="0">
                <a:solidFill>
                  <a:srgbClr val="00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rekomendacja do dofinansowania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3BDF3A7-5BDD-A290-6931-0CD1AB1E6DF2}"/>
              </a:ext>
            </a:extLst>
          </p:cNvPr>
          <p:cNvSpPr txBox="1"/>
          <p:nvPr/>
        </p:nvSpPr>
        <p:spPr>
          <a:xfrm flipH="1">
            <a:off x="2011026" y="4646140"/>
            <a:ext cx="2518438" cy="23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59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</a:t>
            </a:r>
            <a:r>
              <a:rPr lang="pl-PL" sz="959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959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RANKINGOWA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F76F949-58C6-4ABA-6B42-61F310FB069A}"/>
              </a:ext>
            </a:extLst>
          </p:cNvPr>
          <p:cNvSpPr txBox="1"/>
          <p:nvPr/>
        </p:nvSpPr>
        <p:spPr>
          <a:xfrm flipH="1">
            <a:off x="6057829" y="1963120"/>
            <a:ext cx="979262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negatywna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B3823D5-5252-CCD1-AB00-4ADC6612DF2E}"/>
              </a:ext>
            </a:extLst>
          </p:cNvPr>
          <p:cNvSpPr txBox="1"/>
          <p:nvPr/>
        </p:nvSpPr>
        <p:spPr>
          <a:xfrm flipH="1">
            <a:off x="6071291" y="3434394"/>
            <a:ext cx="979262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negatywna</a:t>
            </a:r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746E6DCC-BB20-B99C-9EA3-A81B620BB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3369" y="3434667"/>
            <a:ext cx="372345" cy="336312"/>
          </a:xfrm>
          <a:prstGeom prst="right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 dirty="0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5649335-B280-AF76-EBAA-961D04177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3368" y="1963573"/>
            <a:ext cx="372345" cy="336312"/>
          </a:xfrm>
          <a:prstGeom prst="rightArrow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63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940D0CA-4362-E4D9-3FD4-EA3877D944CB}"/>
              </a:ext>
            </a:extLst>
          </p:cNvPr>
          <p:cNvSpPr txBox="1"/>
          <p:nvPr/>
        </p:nvSpPr>
        <p:spPr>
          <a:xfrm flipH="1">
            <a:off x="7317651" y="3418222"/>
            <a:ext cx="1360322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protest/ponowna aplikacja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CE3C256-2BE8-ECF2-6ACD-D5AB5240961D}"/>
              </a:ext>
            </a:extLst>
          </p:cNvPr>
          <p:cNvSpPr txBox="1"/>
          <p:nvPr/>
        </p:nvSpPr>
        <p:spPr>
          <a:xfrm flipH="1">
            <a:off x="7265713" y="1948438"/>
            <a:ext cx="1501277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53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protest/ponowna aplikacja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BAB9D3-48D7-C093-BD45-9C98F298EE5F}"/>
              </a:ext>
            </a:extLst>
          </p:cNvPr>
          <p:cNvSpPr txBox="1"/>
          <p:nvPr/>
        </p:nvSpPr>
        <p:spPr>
          <a:xfrm flipH="1">
            <a:off x="1541727" y="1401522"/>
            <a:ext cx="636867" cy="239937"/>
          </a:xfrm>
          <a:prstGeom prst="rect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959" b="1" dirty="0"/>
              <a:t>ETAP I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526005-20C6-90F7-A481-09CB478126F8}"/>
              </a:ext>
            </a:extLst>
          </p:cNvPr>
          <p:cNvSpPr txBox="1"/>
          <p:nvPr/>
        </p:nvSpPr>
        <p:spPr>
          <a:xfrm flipH="1">
            <a:off x="1541727" y="2808220"/>
            <a:ext cx="636867" cy="239937"/>
          </a:xfrm>
          <a:prstGeom prst="rect">
            <a:avLst/>
          </a:prstGeom>
          <a:solidFill>
            <a:srgbClr val="35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959" b="1" dirty="0"/>
              <a:t>ETAP II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5B64F68-885B-407F-350B-FD2D9BA8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6</a:t>
            </a:fld>
            <a:endParaRPr lang="pl-PL"/>
          </a:p>
        </p:txBody>
      </p:sp>
      <p:sp>
        <p:nvSpPr>
          <p:cNvPr id="24" name="Tytuł 4">
            <a:extLst>
              <a:ext uri="{FF2B5EF4-FFF2-40B4-BE49-F238E27FC236}">
                <a16:creationId xmlns:a16="http://schemas.microsoft.com/office/drawing/2014/main" id="{6456925F-BC50-DEA8-E989-9C946CF92EEF}"/>
              </a:ext>
            </a:extLst>
          </p:cNvPr>
          <p:cNvSpPr txBox="1">
            <a:spLocks/>
          </p:cNvSpPr>
          <p:nvPr/>
        </p:nvSpPr>
        <p:spPr>
          <a:xfrm>
            <a:off x="877227" y="276238"/>
            <a:ext cx="7389546" cy="7336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pl-PL" sz="1800" dirty="0"/>
              <a:t>Ścieżka SMART – Regulamin wyboru projektów </a:t>
            </a:r>
          </a:p>
        </p:txBody>
      </p:sp>
      <p:sp>
        <p:nvSpPr>
          <p:cNvPr id="25" name="pole tekstowe 16">
            <a:extLst>
              <a:ext uri="{FF2B5EF4-FFF2-40B4-BE49-F238E27FC236}">
                <a16:creationId xmlns:a16="http://schemas.microsoft.com/office/drawing/2014/main" id="{91240CAC-3BB3-4166-BA24-FD011540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843558"/>
            <a:ext cx="7291837" cy="3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oceny</a:t>
            </a:r>
          </a:p>
        </p:txBody>
      </p:sp>
    </p:spTree>
    <p:extLst>
      <p:ext uri="{BB962C8B-B14F-4D97-AF65-F5344CB8AC3E}">
        <p14:creationId xmlns:p14="http://schemas.microsoft.com/office/powerpoint/2010/main" val="13620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04795-41F6-4B13-F89A-B61272E9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178F37B-961D-484F-BF46-50EC279DD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75BE6AA-36FB-28EE-E8AA-9D79ECF0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4" y="244829"/>
            <a:ext cx="8012552" cy="734818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Kryteria wyboru projektów I etap – </a:t>
            </a:r>
            <a:r>
              <a:rPr lang="pl-PL" sz="1800" dirty="0"/>
              <a:t>nabór projektów dotyczących wdrożenia wyników prac B+R – Ścieżka SMART</a:t>
            </a:r>
            <a:endParaRPr lang="pl-PL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Symbol zastępczy zawartości 8">
            <a:extLst>
              <a:ext uri="{FF2B5EF4-FFF2-40B4-BE49-F238E27FC236}">
                <a16:creationId xmlns:a16="http://schemas.microsoft.com/office/drawing/2014/main" id="{D815E9D7-0BBB-B25A-9158-41F5D1EE9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839261"/>
              </p:ext>
            </p:extLst>
          </p:nvPr>
        </p:nvGraphicFramePr>
        <p:xfrm>
          <a:off x="879554" y="1342380"/>
          <a:ext cx="7652886" cy="24587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26443">
                  <a:extLst>
                    <a:ext uri="{9D8B030D-6E8A-4147-A177-3AD203B41FA5}">
                      <a16:colId xmlns:a16="http://schemas.microsoft.com/office/drawing/2014/main" val="2882800861"/>
                    </a:ext>
                  </a:extLst>
                </a:gridCol>
                <a:gridCol w="3826443">
                  <a:extLst>
                    <a:ext uri="{9D8B030D-6E8A-4147-A177-3AD203B41FA5}">
                      <a16:colId xmlns:a16="http://schemas.microsoft.com/office/drawing/2014/main" val="1317921286"/>
                    </a:ext>
                  </a:extLst>
                </a:gridCol>
              </a:tblGrid>
              <a:tr h="395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1" kern="100" dirty="0">
                          <a:solidFill>
                            <a:schemeClr val="bg1"/>
                          </a:solidFill>
                          <a:effectLst/>
                        </a:rPr>
                        <a:t>Kryterium</a:t>
                      </a:r>
                      <a:endParaRPr lang="pl-P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solidFill>
                            <a:schemeClr val="bg1"/>
                          </a:solidFill>
                          <a:effectLst/>
                        </a:rPr>
                        <a:t>Sposób oceny </a:t>
                      </a:r>
                      <a:endParaRPr lang="pl-PL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9023451"/>
                  </a:ext>
                </a:extLst>
              </a:tr>
              <a:tr h="1031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0" kern="100" dirty="0">
                          <a:effectLst/>
                        </a:rPr>
                        <a:t>Kwalifikowalność wnioskodawcy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0" kern="100" dirty="0">
                          <a:effectLst/>
                        </a:rPr>
                        <a:t>spełnia/ nie spełnia (TAK/NIE) </a:t>
                      </a:r>
                      <a:endParaRPr lang="pl-PL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0223741"/>
                  </a:ext>
                </a:extLst>
              </a:tr>
              <a:tr h="1031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0" kern="100" dirty="0">
                          <a:effectLst/>
                        </a:rPr>
                        <a:t>Wyniki prac B+R jako przedmiot wdrożenia</a:t>
                      </a:r>
                      <a:endParaRPr lang="pl-PL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b="0" kern="100" dirty="0">
                          <a:effectLst/>
                        </a:rPr>
                        <a:t>spełnia/ nie spełnia (TAK/NIE)</a:t>
                      </a:r>
                      <a:endParaRPr lang="pl-PL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95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96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D6F2E-1AE0-A238-EA8A-2BBF334D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DC9C01-E16F-AE7E-C4B1-CDF977667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84E1A495-E402-68F8-8C47-EC7CB7BF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4" y="216196"/>
            <a:ext cx="8012552" cy="734818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Kryteria wyboru projektów I etap – </a:t>
            </a:r>
            <a:r>
              <a:rPr lang="pl-PL" sz="1800" dirty="0"/>
              <a:t>nabór projektów dotyczących wdrożenia wyników prac B+R – Ścieżka SMART</a:t>
            </a:r>
            <a:endParaRPr lang="pl-PL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16">
            <a:extLst>
              <a:ext uri="{FF2B5EF4-FFF2-40B4-BE49-F238E27FC236}">
                <a16:creationId xmlns:a16="http://schemas.microsoft.com/office/drawing/2014/main" id="{FBE4A630-8AAF-B2A3-C8A7-EE8EE9A5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31590"/>
            <a:ext cx="792088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Kwalifikowalność wnioskodawcy: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 prowadzi działalność na terytorium Rzeczypospolitej Polskiej potwierdzoną na dzień złożenia wniosku wpisem do odpowiedniego rejestru przedsiębiorców: 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w przypadku przedsiębiorców zarejestrowanych w rejestrze przedsiębiorców w Krajowym Rejestrze Sądowym - adres siedziby lub co najmniej jednego oddziału znajduje się na terytorium Rzeczypospolitej Polskiej, </a:t>
            </a:r>
          </a:p>
          <a:p>
            <a:pPr marL="1036401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w przypadku przedsiębiorców ujętych w Centralnej Ewidencji i Informacji Działalności Gospodarczej co najmniej jeden adres wykonywania działalności gospodarczej znajduje się na terytorium Rzeczypospolitej Polskiej.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4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CF263-6052-F096-FA41-035412C37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BE2A631-8AA5-5B94-4FAF-F2EA70BBF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AA7D6C6-F0B2-17EC-291A-8E0D5279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4" y="216196"/>
            <a:ext cx="8012552" cy="734818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Kryteria wyboru projektów I etap – </a:t>
            </a:r>
            <a:r>
              <a:rPr lang="pl-PL" sz="1800" dirty="0"/>
              <a:t>nabór projektów dotyczących wdrożenia wyników prac B+R – Ścieżka SMART</a:t>
            </a:r>
            <a:endParaRPr lang="pl-PL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16">
            <a:extLst>
              <a:ext uri="{FF2B5EF4-FFF2-40B4-BE49-F238E27FC236}">
                <a16:creationId xmlns:a16="http://schemas.microsoft.com/office/drawing/2014/main" id="{5BF2B760-B590-53C2-286D-2947E923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31590"/>
            <a:ext cx="801255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Kryterium Wyniki prac B+R jako przedmiot wdrożenia</a:t>
            </a:r>
          </a:p>
          <a:p>
            <a:pPr marL="293451" indent="-285750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Ocenie, polega czy: </a:t>
            </a:r>
          </a:p>
          <a:p>
            <a:pPr marL="717550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zaplanowano wdrożenie do działalności gospodarczej wnioskodawcy </a:t>
            </a:r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terytorium RP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wyników prac B+R (czyli prac o charakterze badań przemysłowych i eksperymentalnych prac rozwojowych albo tylko eksperymentalnych prac rozwojowych);</a:t>
            </a:r>
          </a:p>
          <a:p>
            <a:pPr marL="717550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opisano we wniosku przeprowadzone i zakończone prace B+R oraz załączono do wniosku dokument/y potwierdzający/e ich przeprowadzenie i zawierające wyniki przeprowadzonych prac B+R;</a:t>
            </a:r>
          </a:p>
          <a:p>
            <a:pPr marL="717550" lvl="1">
              <a:lnSpc>
                <a:spcPts val="1800"/>
              </a:lnSpc>
              <a:spcBef>
                <a:spcPts val="600"/>
              </a:spcBef>
              <a:buClr>
                <a:srgbClr val="00A4B7"/>
              </a:buClr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wyniki prac B+R są niezbędne do wdrożenia rezultatu projektu (produktu lub procesu). </a:t>
            </a:r>
            <a:b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94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FENG IOBok</Template>
  <TotalTime>2963</TotalTime>
  <Words>1605</Words>
  <Application>Microsoft Office PowerPoint</Application>
  <PresentationFormat>Pokaz na ekranie (16:9)</PresentationFormat>
  <Paragraphs>161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Open Sans</vt:lpstr>
      <vt:lpstr>Motyw pakietu Office</vt:lpstr>
      <vt:lpstr>Ścieżka SMART - aplikuj z sukcesem! Podstawowe zagadnienia dotyczące działania  1.1 FENG Ścieżka SMART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wyboru projektów I etap – nabór projektów dotyczących wdrożenia wyników prac B+R – Ścieżka SMART</vt:lpstr>
      <vt:lpstr>Kryteria wyboru projektów I etap – nabór projektów dotyczących wdrożenia wyników prac B+R – Ścieżka SMART</vt:lpstr>
      <vt:lpstr>Kryteria wyboru projektów I etap – nabór projektów dotyczących wdrożenia wyników prac B+R – Ścieżka SMART</vt:lpstr>
      <vt:lpstr>Kryteria wyboru projektów II etap – nabór projektów dotyczących wdrożenia wyników prac B+R – Ścieżka SMART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keywords>PL, PARP, FENG</cp:keywords>
  <cp:lastModifiedBy>Bienias Dorota</cp:lastModifiedBy>
  <cp:revision>137</cp:revision>
  <dcterms:created xsi:type="dcterms:W3CDTF">2022-06-22T09:40:44Z</dcterms:created>
  <dcterms:modified xsi:type="dcterms:W3CDTF">2026-05-22T07:23:07Z</dcterms:modified>
</cp:coreProperties>
</file>