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media/image16.jpg" ContentType="image/jpg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60" r:id="rId4"/>
    <p:sldId id="268" r:id="rId5"/>
    <p:sldId id="269" r:id="rId6"/>
    <p:sldId id="271" r:id="rId7"/>
    <p:sldId id="272" r:id="rId8"/>
    <p:sldId id="270" r:id="rId9"/>
    <p:sldId id="274" r:id="rId10"/>
    <p:sldId id="273" r:id="rId11"/>
    <p:sldId id="275" r:id="rId12"/>
    <p:sldId id="276" r:id="rId13"/>
    <p:sldId id="278" r:id="rId14"/>
    <p:sldId id="277" r:id="rId15"/>
    <p:sldId id="279" r:id="rId16"/>
    <p:sldId id="267" r:id="rId17"/>
    <p:sldId id="281" r:id="rId18"/>
    <p:sldId id="283" r:id="rId19"/>
    <p:sldId id="284" r:id="rId20"/>
    <p:sldId id="280" r:id="rId21"/>
    <p:sldId id="282" r:id="rId22"/>
    <p:sldId id="262" r:id="rId23"/>
  </p:sldIdLst>
  <p:sldSz cx="13444538" cy="7562850"/>
  <p:notesSz cx="10693400" cy="756285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3EECF0F0-7687-4B1F-B36E-64003EFE14A2}">
          <p14:sldIdLst>
            <p14:sldId id="256"/>
            <p14:sldId id="257"/>
            <p14:sldId id="260"/>
            <p14:sldId id="268"/>
            <p14:sldId id="269"/>
            <p14:sldId id="271"/>
            <p14:sldId id="272"/>
            <p14:sldId id="270"/>
            <p14:sldId id="274"/>
            <p14:sldId id="273"/>
            <p14:sldId id="275"/>
            <p14:sldId id="276"/>
            <p14:sldId id="278"/>
            <p14:sldId id="277"/>
            <p14:sldId id="279"/>
            <p14:sldId id="267"/>
            <p14:sldId id="281"/>
            <p14:sldId id="283"/>
            <p14:sldId id="284"/>
            <p14:sldId id="280"/>
            <p14:sldId id="282"/>
            <p14:sldId id="26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71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Styl pośredni 2 — Ak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Styl pośredni 3 — Ak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874" y="43"/>
      </p:cViewPr>
      <p:guideLst>
        <p:guide orient="horz" pos="2880"/>
        <p:guide pos="271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633913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6057900" y="0"/>
            <a:ext cx="4632325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69276A-DD68-4321-A7C6-DE8FDD18A906}" type="datetimeFigureOut">
              <a:rPr lang="pl-PL" smtClean="0"/>
              <a:t>10.06.2020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3079750" y="946150"/>
            <a:ext cx="4533900" cy="2551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1069975" y="3640138"/>
            <a:ext cx="8553450" cy="29781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7183438"/>
            <a:ext cx="4633913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6057900" y="7183438"/>
            <a:ext cx="4632325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54F6B5-951E-4AE4-AE60-DF96D48E45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11633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Jeśli złożony zostanie więcej niż jeden wniosek, wnioski poza pierwszym</a:t>
            </a:r>
            <a:r>
              <a:rPr lang="pl-PL" baseline="0" dirty="0"/>
              <a:t> zostaną pozostawione bez rozpatrzenia i nie będą oceniane.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54F6B5-951E-4AE4-AE60-DF96D48E45E5}" type="slidenum">
              <a:rPr lang="pl-PL" smtClean="0"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956642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gi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2" y="4524479"/>
            <a:ext cx="2600289" cy="1956435"/>
          </a:xfrm>
          <a:custGeom>
            <a:avLst/>
            <a:gdLst/>
            <a:ahLst/>
            <a:cxnLst/>
            <a:rect l="l" t="t" r="r" b="b"/>
            <a:pathLst>
              <a:path w="2068195" h="1956435">
                <a:moveTo>
                  <a:pt x="0" y="1955901"/>
                </a:moveTo>
                <a:lnTo>
                  <a:pt x="2067877" y="1955901"/>
                </a:lnTo>
                <a:lnTo>
                  <a:pt x="2067877" y="0"/>
                </a:lnTo>
                <a:lnTo>
                  <a:pt x="0" y="0"/>
                </a:lnTo>
                <a:lnTo>
                  <a:pt x="0" y="1955901"/>
                </a:lnTo>
                <a:close/>
              </a:path>
            </a:pathLst>
          </a:custGeom>
          <a:solidFill>
            <a:srgbClr val="B61828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7" name="bk object 17"/>
          <p:cNvSpPr/>
          <p:nvPr/>
        </p:nvSpPr>
        <p:spPr>
          <a:xfrm>
            <a:off x="0" y="6480381"/>
            <a:ext cx="4488432" cy="1080135"/>
          </a:xfrm>
          <a:custGeom>
            <a:avLst/>
            <a:gdLst/>
            <a:ahLst/>
            <a:cxnLst/>
            <a:rect l="l" t="t" r="r" b="b"/>
            <a:pathLst>
              <a:path w="3569970" h="1080134">
                <a:moveTo>
                  <a:pt x="0" y="1079627"/>
                </a:moveTo>
                <a:lnTo>
                  <a:pt x="3569398" y="1079627"/>
                </a:lnTo>
                <a:lnTo>
                  <a:pt x="3569398" y="0"/>
                </a:lnTo>
                <a:lnTo>
                  <a:pt x="0" y="0"/>
                </a:lnTo>
                <a:lnTo>
                  <a:pt x="0" y="1079627"/>
                </a:lnTo>
                <a:close/>
              </a:path>
            </a:pathLst>
          </a:custGeom>
          <a:solidFill>
            <a:srgbClr val="B61828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8" name="bk object 18"/>
          <p:cNvSpPr/>
          <p:nvPr/>
        </p:nvSpPr>
        <p:spPr>
          <a:xfrm>
            <a:off x="2" y="3"/>
            <a:ext cx="5398013" cy="75600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9" name="bk object 19"/>
          <p:cNvSpPr/>
          <p:nvPr/>
        </p:nvSpPr>
        <p:spPr>
          <a:xfrm>
            <a:off x="0" y="4576865"/>
            <a:ext cx="4186648" cy="2983230"/>
          </a:xfrm>
          <a:custGeom>
            <a:avLst/>
            <a:gdLst/>
            <a:ahLst/>
            <a:cxnLst/>
            <a:rect l="l" t="t" r="r" b="b"/>
            <a:pathLst>
              <a:path w="3329940" h="2983229">
                <a:moveTo>
                  <a:pt x="0" y="0"/>
                </a:moveTo>
                <a:lnTo>
                  <a:pt x="18855" y="83574"/>
                </a:lnTo>
                <a:lnTo>
                  <a:pt x="30099" y="133409"/>
                </a:lnTo>
                <a:lnTo>
                  <a:pt x="41345" y="183244"/>
                </a:lnTo>
                <a:lnTo>
                  <a:pt x="52591" y="233079"/>
                </a:lnTo>
                <a:lnTo>
                  <a:pt x="63839" y="282913"/>
                </a:lnTo>
                <a:lnTo>
                  <a:pt x="75088" y="332747"/>
                </a:lnTo>
                <a:lnTo>
                  <a:pt x="86338" y="382581"/>
                </a:lnTo>
                <a:lnTo>
                  <a:pt x="97589" y="432415"/>
                </a:lnTo>
                <a:lnTo>
                  <a:pt x="108842" y="482248"/>
                </a:lnTo>
                <a:lnTo>
                  <a:pt x="120097" y="532082"/>
                </a:lnTo>
                <a:lnTo>
                  <a:pt x="131353" y="581915"/>
                </a:lnTo>
                <a:lnTo>
                  <a:pt x="142610" y="631747"/>
                </a:lnTo>
                <a:lnTo>
                  <a:pt x="153870" y="681579"/>
                </a:lnTo>
                <a:lnTo>
                  <a:pt x="165131" y="731411"/>
                </a:lnTo>
                <a:lnTo>
                  <a:pt x="176394" y="781243"/>
                </a:lnTo>
                <a:lnTo>
                  <a:pt x="187658" y="831074"/>
                </a:lnTo>
                <a:lnTo>
                  <a:pt x="198974" y="881148"/>
                </a:lnTo>
                <a:lnTo>
                  <a:pt x="210282" y="931225"/>
                </a:lnTo>
                <a:lnTo>
                  <a:pt x="221583" y="981303"/>
                </a:lnTo>
                <a:lnTo>
                  <a:pt x="232880" y="1031382"/>
                </a:lnTo>
                <a:lnTo>
                  <a:pt x="244176" y="1081462"/>
                </a:lnTo>
                <a:lnTo>
                  <a:pt x="255472" y="1131542"/>
                </a:lnTo>
                <a:lnTo>
                  <a:pt x="266771" y="1181621"/>
                </a:lnTo>
                <a:lnTo>
                  <a:pt x="278074" y="1231700"/>
                </a:lnTo>
                <a:lnTo>
                  <a:pt x="289384" y="1281776"/>
                </a:lnTo>
                <a:lnTo>
                  <a:pt x="300704" y="1331851"/>
                </a:lnTo>
                <a:lnTo>
                  <a:pt x="312035" y="1381923"/>
                </a:lnTo>
                <a:lnTo>
                  <a:pt x="323379" y="1431993"/>
                </a:lnTo>
                <a:lnTo>
                  <a:pt x="334739" y="1482058"/>
                </a:lnTo>
                <a:lnTo>
                  <a:pt x="346117" y="1532120"/>
                </a:lnTo>
                <a:lnTo>
                  <a:pt x="357515" y="1582177"/>
                </a:lnTo>
                <a:lnTo>
                  <a:pt x="368935" y="1632228"/>
                </a:lnTo>
                <a:lnTo>
                  <a:pt x="380380" y="1682275"/>
                </a:lnTo>
                <a:lnTo>
                  <a:pt x="391852" y="1732315"/>
                </a:lnTo>
                <a:lnTo>
                  <a:pt x="403352" y="1782348"/>
                </a:lnTo>
                <a:lnTo>
                  <a:pt x="414883" y="1832374"/>
                </a:lnTo>
                <a:lnTo>
                  <a:pt x="426448" y="1882393"/>
                </a:lnTo>
                <a:lnTo>
                  <a:pt x="438047" y="1932403"/>
                </a:lnTo>
                <a:lnTo>
                  <a:pt x="449685" y="1982405"/>
                </a:lnTo>
                <a:lnTo>
                  <a:pt x="464759" y="2044260"/>
                </a:lnTo>
                <a:lnTo>
                  <a:pt x="480238" y="2101868"/>
                </a:lnTo>
                <a:lnTo>
                  <a:pt x="496305" y="2155408"/>
                </a:lnTo>
                <a:lnTo>
                  <a:pt x="513147" y="2205060"/>
                </a:lnTo>
                <a:lnTo>
                  <a:pt x="530946" y="2251004"/>
                </a:lnTo>
                <a:lnTo>
                  <a:pt x="549888" y="2293419"/>
                </a:lnTo>
                <a:lnTo>
                  <a:pt x="570157" y="2332486"/>
                </a:lnTo>
                <a:lnTo>
                  <a:pt x="591937" y="2368384"/>
                </a:lnTo>
                <a:lnTo>
                  <a:pt x="615414" y="2401293"/>
                </a:lnTo>
                <a:lnTo>
                  <a:pt x="640772" y="2431393"/>
                </a:lnTo>
                <a:lnTo>
                  <a:pt x="668195" y="2458864"/>
                </a:lnTo>
                <a:lnTo>
                  <a:pt x="697867" y="2483886"/>
                </a:lnTo>
                <a:lnTo>
                  <a:pt x="729974" y="2506638"/>
                </a:lnTo>
                <a:lnTo>
                  <a:pt x="764700" y="2527300"/>
                </a:lnTo>
                <a:lnTo>
                  <a:pt x="802229" y="2546052"/>
                </a:lnTo>
                <a:lnTo>
                  <a:pt x="842746" y="2563074"/>
                </a:lnTo>
                <a:lnTo>
                  <a:pt x="886436" y="2578546"/>
                </a:lnTo>
                <a:lnTo>
                  <a:pt x="933483" y="2592647"/>
                </a:lnTo>
                <a:lnTo>
                  <a:pt x="984071" y="2605558"/>
                </a:lnTo>
                <a:lnTo>
                  <a:pt x="1038385" y="2617458"/>
                </a:lnTo>
                <a:lnTo>
                  <a:pt x="1096609" y="2628526"/>
                </a:lnTo>
                <a:lnTo>
                  <a:pt x="1158929" y="2638944"/>
                </a:lnTo>
                <a:lnTo>
                  <a:pt x="1209489" y="2646913"/>
                </a:lnTo>
                <a:lnTo>
                  <a:pt x="1260049" y="2654886"/>
                </a:lnTo>
                <a:lnTo>
                  <a:pt x="1310608" y="2662861"/>
                </a:lnTo>
                <a:lnTo>
                  <a:pt x="1361167" y="2670840"/>
                </a:lnTo>
                <a:lnTo>
                  <a:pt x="1411725" y="2678821"/>
                </a:lnTo>
                <a:lnTo>
                  <a:pt x="1462283" y="2686806"/>
                </a:lnTo>
                <a:lnTo>
                  <a:pt x="1512840" y="2694793"/>
                </a:lnTo>
                <a:lnTo>
                  <a:pt x="1563397" y="2702783"/>
                </a:lnTo>
                <a:lnTo>
                  <a:pt x="1613953" y="2710776"/>
                </a:lnTo>
                <a:lnTo>
                  <a:pt x="1664509" y="2718771"/>
                </a:lnTo>
                <a:lnTo>
                  <a:pt x="1715065" y="2726769"/>
                </a:lnTo>
                <a:lnTo>
                  <a:pt x="1765620" y="2734769"/>
                </a:lnTo>
                <a:lnTo>
                  <a:pt x="1816174" y="2742772"/>
                </a:lnTo>
                <a:lnTo>
                  <a:pt x="1866729" y="2750777"/>
                </a:lnTo>
                <a:lnTo>
                  <a:pt x="1917283" y="2758784"/>
                </a:lnTo>
                <a:lnTo>
                  <a:pt x="1967836" y="2766794"/>
                </a:lnTo>
                <a:lnTo>
                  <a:pt x="2018389" y="2774806"/>
                </a:lnTo>
                <a:lnTo>
                  <a:pt x="2068942" y="2782820"/>
                </a:lnTo>
                <a:lnTo>
                  <a:pt x="2119494" y="2790836"/>
                </a:lnTo>
                <a:lnTo>
                  <a:pt x="2170046" y="2798854"/>
                </a:lnTo>
                <a:lnTo>
                  <a:pt x="2220598" y="2806873"/>
                </a:lnTo>
                <a:lnTo>
                  <a:pt x="2271150" y="2814895"/>
                </a:lnTo>
                <a:lnTo>
                  <a:pt x="2321701" y="2822918"/>
                </a:lnTo>
                <a:lnTo>
                  <a:pt x="2372252" y="2830944"/>
                </a:lnTo>
                <a:lnTo>
                  <a:pt x="2422803" y="2838970"/>
                </a:lnTo>
                <a:lnTo>
                  <a:pt x="2473353" y="2846999"/>
                </a:lnTo>
                <a:lnTo>
                  <a:pt x="2523903" y="2855029"/>
                </a:lnTo>
                <a:lnTo>
                  <a:pt x="2574453" y="2863060"/>
                </a:lnTo>
                <a:lnTo>
                  <a:pt x="2625003" y="2871093"/>
                </a:lnTo>
                <a:lnTo>
                  <a:pt x="2675552" y="2879127"/>
                </a:lnTo>
                <a:lnTo>
                  <a:pt x="2726101" y="2887162"/>
                </a:lnTo>
                <a:lnTo>
                  <a:pt x="2776650" y="2895199"/>
                </a:lnTo>
                <a:lnTo>
                  <a:pt x="2827199" y="2903236"/>
                </a:lnTo>
                <a:lnTo>
                  <a:pt x="2877748" y="2911275"/>
                </a:lnTo>
                <a:lnTo>
                  <a:pt x="2928296" y="2919315"/>
                </a:lnTo>
                <a:lnTo>
                  <a:pt x="2978845" y="2927356"/>
                </a:lnTo>
                <a:lnTo>
                  <a:pt x="3029393" y="2935397"/>
                </a:lnTo>
                <a:lnTo>
                  <a:pt x="3079941" y="2943439"/>
                </a:lnTo>
                <a:lnTo>
                  <a:pt x="3130489" y="2951482"/>
                </a:lnTo>
                <a:lnTo>
                  <a:pt x="3181037" y="2959526"/>
                </a:lnTo>
                <a:lnTo>
                  <a:pt x="3231584" y="2967571"/>
                </a:lnTo>
                <a:lnTo>
                  <a:pt x="3282132" y="2975615"/>
                </a:lnTo>
                <a:lnTo>
                  <a:pt x="3329403" y="2983139"/>
                </a:lnTo>
              </a:path>
            </a:pathLst>
          </a:custGeom>
          <a:ln w="65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0" name="bk object 20"/>
          <p:cNvSpPr/>
          <p:nvPr/>
        </p:nvSpPr>
        <p:spPr>
          <a:xfrm>
            <a:off x="2441633" y="3"/>
            <a:ext cx="2957160" cy="7560309"/>
          </a:xfrm>
          <a:custGeom>
            <a:avLst/>
            <a:gdLst/>
            <a:ahLst/>
            <a:cxnLst/>
            <a:rect l="l" t="t" r="r" b="b"/>
            <a:pathLst>
              <a:path w="2352040" h="7560309">
                <a:moveTo>
                  <a:pt x="2351416" y="7560005"/>
                </a:moveTo>
                <a:lnTo>
                  <a:pt x="0" y="0"/>
                </a:lnTo>
              </a:path>
            </a:pathLst>
          </a:custGeom>
          <a:ln w="65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1" name="bk object 21"/>
          <p:cNvSpPr/>
          <p:nvPr/>
        </p:nvSpPr>
        <p:spPr>
          <a:xfrm>
            <a:off x="1641748" y="3"/>
            <a:ext cx="5301970" cy="7560309"/>
          </a:xfrm>
          <a:custGeom>
            <a:avLst/>
            <a:gdLst/>
            <a:ahLst/>
            <a:cxnLst/>
            <a:rect l="l" t="t" r="r" b="b"/>
            <a:pathLst>
              <a:path w="4217035" h="7560309">
                <a:moveTo>
                  <a:pt x="1239007" y="0"/>
                </a:moveTo>
                <a:lnTo>
                  <a:pt x="0" y="0"/>
                </a:lnTo>
                <a:lnTo>
                  <a:pt x="2977965" y="7560005"/>
                </a:lnTo>
                <a:lnTo>
                  <a:pt x="4216973" y="7560005"/>
                </a:lnTo>
                <a:lnTo>
                  <a:pt x="1239007" y="0"/>
                </a:lnTo>
                <a:close/>
              </a:path>
            </a:pathLst>
          </a:custGeom>
          <a:solidFill>
            <a:srgbClr val="FFFFFF">
              <a:alpha val="67999"/>
            </a:srgbClr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2" name="bk object 22"/>
          <p:cNvSpPr/>
          <p:nvPr/>
        </p:nvSpPr>
        <p:spPr>
          <a:xfrm>
            <a:off x="476416" y="3"/>
            <a:ext cx="6937030" cy="7560309"/>
          </a:xfrm>
          <a:custGeom>
            <a:avLst/>
            <a:gdLst/>
            <a:ahLst/>
            <a:cxnLst/>
            <a:rect l="l" t="t" r="r" b="b"/>
            <a:pathLst>
              <a:path w="5517515" h="7560309">
                <a:moveTo>
                  <a:pt x="1663099" y="0"/>
                </a:moveTo>
                <a:lnTo>
                  <a:pt x="0" y="0"/>
                </a:lnTo>
                <a:lnTo>
                  <a:pt x="3893662" y="7560005"/>
                </a:lnTo>
                <a:lnTo>
                  <a:pt x="5368478" y="7560005"/>
                </a:lnTo>
                <a:lnTo>
                  <a:pt x="5517280" y="7483367"/>
                </a:lnTo>
                <a:lnTo>
                  <a:pt x="1663099" y="0"/>
                </a:lnTo>
                <a:close/>
              </a:path>
            </a:pathLst>
          </a:custGeom>
          <a:solidFill>
            <a:srgbClr val="FFFFFF">
              <a:alpha val="67999"/>
            </a:srgbClr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3" name="bk object 23"/>
          <p:cNvSpPr/>
          <p:nvPr/>
        </p:nvSpPr>
        <p:spPr>
          <a:xfrm>
            <a:off x="2463539" y="3"/>
            <a:ext cx="4897995" cy="7560309"/>
          </a:xfrm>
          <a:custGeom>
            <a:avLst/>
            <a:gdLst/>
            <a:ahLst/>
            <a:cxnLst/>
            <a:rect l="l" t="t" r="r" b="b"/>
            <a:pathLst>
              <a:path w="3895725" h="7560309">
                <a:moveTo>
                  <a:pt x="1548163" y="0"/>
                </a:moveTo>
                <a:lnTo>
                  <a:pt x="0" y="0"/>
                </a:lnTo>
                <a:lnTo>
                  <a:pt x="2347441" y="7560005"/>
                </a:lnTo>
                <a:lnTo>
                  <a:pt x="3895605" y="7560005"/>
                </a:lnTo>
                <a:lnTo>
                  <a:pt x="1548163" y="0"/>
                </a:lnTo>
                <a:close/>
              </a:path>
            </a:pathLst>
          </a:custGeom>
          <a:solidFill>
            <a:srgbClr val="FFFFFF">
              <a:alpha val="67999"/>
            </a:srgbClr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496614" y="0"/>
            <a:ext cx="0" cy="1555750"/>
          </a:xfrm>
          <a:custGeom>
            <a:avLst/>
            <a:gdLst/>
            <a:ahLst/>
            <a:cxnLst/>
            <a:rect l="l" t="t" r="r" b="b"/>
            <a:pathLst>
              <a:path h="1555750">
                <a:moveTo>
                  <a:pt x="0" y="0"/>
                </a:moveTo>
                <a:lnTo>
                  <a:pt x="0" y="1555559"/>
                </a:lnTo>
              </a:path>
            </a:pathLst>
          </a:custGeom>
          <a:ln w="11264">
            <a:solidFill>
              <a:srgbClr val="B61828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7" name="bk object 17"/>
          <p:cNvSpPr/>
          <p:nvPr/>
        </p:nvSpPr>
        <p:spPr>
          <a:xfrm>
            <a:off x="1496614" y="6185865"/>
            <a:ext cx="0" cy="1374140"/>
          </a:xfrm>
          <a:custGeom>
            <a:avLst/>
            <a:gdLst/>
            <a:ahLst/>
            <a:cxnLst/>
            <a:rect l="l" t="t" r="r" b="b"/>
            <a:pathLst>
              <a:path h="1374140">
                <a:moveTo>
                  <a:pt x="0" y="0"/>
                </a:moveTo>
                <a:lnTo>
                  <a:pt x="0" y="1374139"/>
                </a:lnTo>
              </a:path>
            </a:pathLst>
          </a:custGeom>
          <a:ln w="11264">
            <a:solidFill>
              <a:srgbClr val="B61828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8" name="bk object 18"/>
          <p:cNvSpPr/>
          <p:nvPr/>
        </p:nvSpPr>
        <p:spPr>
          <a:xfrm>
            <a:off x="1496614" y="1555559"/>
            <a:ext cx="0" cy="4630420"/>
          </a:xfrm>
          <a:custGeom>
            <a:avLst/>
            <a:gdLst/>
            <a:ahLst/>
            <a:cxnLst/>
            <a:rect l="l" t="t" r="r" b="b"/>
            <a:pathLst>
              <a:path h="4630420">
                <a:moveTo>
                  <a:pt x="0" y="0"/>
                </a:moveTo>
                <a:lnTo>
                  <a:pt x="0" y="4630305"/>
                </a:lnTo>
              </a:path>
            </a:pathLst>
          </a:custGeom>
          <a:ln w="70726">
            <a:solidFill>
              <a:srgbClr val="B61828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grpSp>
        <p:nvGrpSpPr>
          <p:cNvPr id="5" name="Grupa 4">
            <a:extLst>
              <a:ext uri="{FF2B5EF4-FFF2-40B4-BE49-F238E27FC236}">
                <a16:creationId xmlns:a16="http://schemas.microsoft.com/office/drawing/2014/main" id="{7F265EF6-329A-472C-B9AB-3323807A8D0A}"/>
              </a:ext>
            </a:extLst>
          </p:cNvPr>
          <p:cNvGrpSpPr/>
          <p:nvPr userDrawn="1"/>
        </p:nvGrpSpPr>
        <p:grpSpPr>
          <a:xfrm>
            <a:off x="285909" y="108300"/>
            <a:ext cx="939697" cy="5985168"/>
            <a:chOff x="162818" y="108300"/>
            <a:chExt cx="1098349" cy="5985168"/>
          </a:xfrm>
        </p:grpSpPr>
        <p:sp>
          <p:nvSpPr>
            <p:cNvPr id="20" name="bk object 20"/>
            <p:cNvSpPr/>
            <p:nvPr/>
          </p:nvSpPr>
          <p:spPr>
            <a:xfrm>
              <a:off x="162818" y="108300"/>
              <a:ext cx="236109" cy="15586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800"/>
            </a:p>
          </p:txBody>
        </p:sp>
        <p:sp>
          <p:nvSpPr>
            <p:cNvPr id="21" name="bk object 21"/>
            <p:cNvSpPr/>
            <p:nvPr/>
          </p:nvSpPr>
          <p:spPr>
            <a:xfrm>
              <a:off x="593937" y="108300"/>
              <a:ext cx="236109" cy="15586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800"/>
            </a:p>
          </p:txBody>
        </p:sp>
        <p:sp>
          <p:nvSpPr>
            <p:cNvPr id="22" name="bk object 22"/>
            <p:cNvSpPr/>
            <p:nvPr/>
          </p:nvSpPr>
          <p:spPr>
            <a:xfrm>
              <a:off x="1025058" y="108300"/>
              <a:ext cx="236109" cy="15586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800"/>
            </a:p>
          </p:txBody>
        </p:sp>
        <p:sp>
          <p:nvSpPr>
            <p:cNvPr id="23" name="bk object 23"/>
            <p:cNvSpPr/>
            <p:nvPr/>
          </p:nvSpPr>
          <p:spPr>
            <a:xfrm>
              <a:off x="162818" y="451200"/>
              <a:ext cx="236109" cy="15586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800"/>
            </a:p>
          </p:txBody>
        </p:sp>
        <p:sp>
          <p:nvSpPr>
            <p:cNvPr id="24" name="bk object 24"/>
            <p:cNvSpPr/>
            <p:nvPr/>
          </p:nvSpPr>
          <p:spPr>
            <a:xfrm>
              <a:off x="593937" y="451200"/>
              <a:ext cx="236109" cy="15586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800"/>
            </a:p>
          </p:txBody>
        </p:sp>
        <p:sp>
          <p:nvSpPr>
            <p:cNvPr id="25" name="bk object 25"/>
            <p:cNvSpPr/>
            <p:nvPr/>
          </p:nvSpPr>
          <p:spPr>
            <a:xfrm>
              <a:off x="1025058" y="451200"/>
              <a:ext cx="236109" cy="15586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800"/>
            </a:p>
          </p:txBody>
        </p:sp>
        <p:sp>
          <p:nvSpPr>
            <p:cNvPr id="26" name="bk object 26"/>
            <p:cNvSpPr/>
            <p:nvPr/>
          </p:nvSpPr>
          <p:spPr>
            <a:xfrm>
              <a:off x="162818" y="794100"/>
              <a:ext cx="236109" cy="15586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800"/>
            </a:p>
          </p:txBody>
        </p:sp>
        <p:sp>
          <p:nvSpPr>
            <p:cNvPr id="27" name="bk object 27"/>
            <p:cNvSpPr/>
            <p:nvPr/>
          </p:nvSpPr>
          <p:spPr>
            <a:xfrm>
              <a:off x="593937" y="794100"/>
              <a:ext cx="236109" cy="15586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800"/>
            </a:p>
          </p:txBody>
        </p:sp>
        <p:sp>
          <p:nvSpPr>
            <p:cNvPr id="28" name="bk object 28"/>
            <p:cNvSpPr/>
            <p:nvPr/>
          </p:nvSpPr>
          <p:spPr>
            <a:xfrm>
              <a:off x="1025058" y="794100"/>
              <a:ext cx="236109" cy="15586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800"/>
            </a:p>
          </p:txBody>
        </p:sp>
        <p:sp>
          <p:nvSpPr>
            <p:cNvPr id="29" name="bk object 29"/>
            <p:cNvSpPr/>
            <p:nvPr/>
          </p:nvSpPr>
          <p:spPr>
            <a:xfrm>
              <a:off x="162818" y="1137001"/>
              <a:ext cx="236109" cy="15586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800"/>
            </a:p>
          </p:txBody>
        </p:sp>
        <p:sp>
          <p:nvSpPr>
            <p:cNvPr id="30" name="bk object 30"/>
            <p:cNvSpPr/>
            <p:nvPr/>
          </p:nvSpPr>
          <p:spPr>
            <a:xfrm>
              <a:off x="593937" y="1137001"/>
              <a:ext cx="236109" cy="15586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800"/>
            </a:p>
          </p:txBody>
        </p:sp>
        <p:sp>
          <p:nvSpPr>
            <p:cNvPr id="31" name="bk object 31"/>
            <p:cNvSpPr/>
            <p:nvPr/>
          </p:nvSpPr>
          <p:spPr>
            <a:xfrm>
              <a:off x="162818" y="1479901"/>
              <a:ext cx="236109" cy="15586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800"/>
            </a:p>
          </p:txBody>
        </p:sp>
        <p:sp>
          <p:nvSpPr>
            <p:cNvPr id="32" name="bk object 32"/>
            <p:cNvSpPr/>
            <p:nvPr/>
          </p:nvSpPr>
          <p:spPr>
            <a:xfrm>
              <a:off x="1025058" y="1137001"/>
              <a:ext cx="236109" cy="15586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800"/>
            </a:p>
          </p:txBody>
        </p:sp>
        <p:sp>
          <p:nvSpPr>
            <p:cNvPr id="33" name="bk object 33"/>
            <p:cNvSpPr/>
            <p:nvPr/>
          </p:nvSpPr>
          <p:spPr>
            <a:xfrm>
              <a:off x="593937" y="1479901"/>
              <a:ext cx="236109" cy="15586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800"/>
            </a:p>
          </p:txBody>
        </p:sp>
        <p:sp>
          <p:nvSpPr>
            <p:cNvPr id="34" name="bk object 34"/>
            <p:cNvSpPr/>
            <p:nvPr/>
          </p:nvSpPr>
          <p:spPr>
            <a:xfrm>
              <a:off x="1025058" y="1479901"/>
              <a:ext cx="236109" cy="15586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800"/>
            </a:p>
          </p:txBody>
        </p:sp>
        <p:sp>
          <p:nvSpPr>
            <p:cNvPr id="35" name="bk object 35"/>
            <p:cNvSpPr/>
            <p:nvPr/>
          </p:nvSpPr>
          <p:spPr>
            <a:xfrm>
              <a:off x="162818" y="1822801"/>
              <a:ext cx="236109" cy="1558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800"/>
            </a:p>
          </p:txBody>
        </p:sp>
        <p:sp>
          <p:nvSpPr>
            <p:cNvPr id="36" name="bk object 36"/>
            <p:cNvSpPr/>
            <p:nvPr/>
          </p:nvSpPr>
          <p:spPr>
            <a:xfrm>
              <a:off x="593937" y="1822801"/>
              <a:ext cx="236109" cy="15586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800"/>
            </a:p>
          </p:txBody>
        </p:sp>
        <p:sp>
          <p:nvSpPr>
            <p:cNvPr id="37" name="bk object 37"/>
            <p:cNvSpPr/>
            <p:nvPr/>
          </p:nvSpPr>
          <p:spPr>
            <a:xfrm>
              <a:off x="1025058" y="1822801"/>
              <a:ext cx="236109" cy="15586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800"/>
            </a:p>
          </p:txBody>
        </p:sp>
        <p:sp>
          <p:nvSpPr>
            <p:cNvPr id="38" name="bk object 38"/>
            <p:cNvSpPr/>
            <p:nvPr/>
          </p:nvSpPr>
          <p:spPr>
            <a:xfrm>
              <a:off x="162818" y="2165701"/>
              <a:ext cx="236109" cy="1558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800"/>
            </a:p>
          </p:txBody>
        </p:sp>
        <p:sp>
          <p:nvSpPr>
            <p:cNvPr id="39" name="bk object 39"/>
            <p:cNvSpPr/>
            <p:nvPr/>
          </p:nvSpPr>
          <p:spPr>
            <a:xfrm>
              <a:off x="593937" y="2165701"/>
              <a:ext cx="236109" cy="15586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800"/>
            </a:p>
          </p:txBody>
        </p:sp>
        <p:sp>
          <p:nvSpPr>
            <p:cNvPr id="40" name="bk object 40"/>
            <p:cNvSpPr/>
            <p:nvPr/>
          </p:nvSpPr>
          <p:spPr>
            <a:xfrm>
              <a:off x="1025058" y="2165701"/>
              <a:ext cx="236109" cy="15586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800"/>
            </a:p>
          </p:txBody>
        </p:sp>
        <p:sp>
          <p:nvSpPr>
            <p:cNvPr id="41" name="bk object 41"/>
            <p:cNvSpPr/>
            <p:nvPr/>
          </p:nvSpPr>
          <p:spPr>
            <a:xfrm>
              <a:off x="162818" y="2508601"/>
              <a:ext cx="236109" cy="1558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800"/>
            </a:p>
          </p:txBody>
        </p:sp>
        <p:sp>
          <p:nvSpPr>
            <p:cNvPr id="42" name="bk object 42"/>
            <p:cNvSpPr/>
            <p:nvPr/>
          </p:nvSpPr>
          <p:spPr>
            <a:xfrm>
              <a:off x="593937" y="2508601"/>
              <a:ext cx="236109" cy="15586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800"/>
            </a:p>
          </p:txBody>
        </p:sp>
        <p:sp>
          <p:nvSpPr>
            <p:cNvPr id="43" name="bk object 43"/>
            <p:cNvSpPr/>
            <p:nvPr/>
          </p:nvSpPr>
          <p:spPr>
            <a:xfrm>
              <a:off x="1025058" y="2508601"/>
              <a:ext cx="236109" cy="15586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800"/>
            </a:p>
          </p:txBody>
        </p:sp>
        <p:sp>
          <p:nvSpPr>
            <p:cNvPr id="44" name="bk object 44"/>
            <p:cNvSpPr/>
            <p:nvPr/>
          </p:nvSpPr>
          <p:spPr>
            <a:xfrm>
              <a:off x="162818" y="2851501"/>
              <a:ext cx="236109" cy="1558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800"/>
            </a:p>
          </p:txBody>
        </p:sp>
        <p:sp>
          <p:nvSpPr>
            <p:cNvPr id="45" name="bk object 45"/>
            <p:cNvSpPr/>
            <p:nvPr/>
          </p:nvSpPr>
          <p:spPr>
            <a:xfrm>
              <a:off x="593937" y="2851501"/>
              <a:ext cx="236109" cy="15586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800"/>
            </a:p>
          </p:txBody>
        </p:sp>
        <p:sp>
          <p:nvSpPr>
            <p:cNvPr id="46" name="bk object 46"/>
            <p:cNvSpPr/>
            <p:nvPr/>
          </p:nvSpPr>
          <p:spPr>
            <a:xfrm>
              <a:off x="162818" y="3194401"/>
              <a:ext cx="236109" cy="1558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800"/>
            </a:p>
          </p:txBody>
        </p:sp>
        <p:sp>
          <p:nvSpPr>
            <p:cNvPr id="47" name="bk object 47"/>
            <p:cNvSpPr/>
            <p:nvPr/>
          </p:nvSpPr>
          <p:spPr>
            <a:xfrm>
              <a:off x="1025058" y="2851501"/>
              <a:ext cx="236109" cy="15586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800"/>
            </a:p>
          </p:txBody>
        </p:sp>
        <p:sp>
          <p:nvSpPr>
            <p:cNvPr id="48" name="bk object 48"/>
            <p:cNvSpPr/>
            <p:nvPr/>
          </p:nvSpPr>
          <p:spPr>
            <a:xfrm>
              <a:off x="593937" y="3194401"/>
              <a:ext cx="236109" cy="15586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800"/>
            </a:p>
          </p:txBody>
        </p:sp>
        <p:sp>
          <p:nvSpPr>
            <p:cNvPr id="49" name="bk object 49"/>
            <p:cNvSpPr/>
            <p:nvPr/>
          </p:nvSpPr>
          <p:spPr>
            <a:xfrm>
              <a:off x="1025058" y="3194401"/>
              <a:ext cx="236109" cy="15586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800"/>
            </a:p>
          </p:txBody>
        </p:sp>
        <p:sp>
          <p:nvSpPr>
            <p:cNvPr id="50" name="bk object 50"/>
            <p:cNvSpPr/>
            <p:nvPr/>
          </p:nvSpPr>
          <p:spPr>
            <a:xfrm>
              <a:off x="162818" y="3537301"/>
              <a:ext cx="236109" cy="1558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800"/>
            </a:p>
          </p:txBody>
        </p:sp>
        <p:sp>
          <p:nvSpPr>
            <p:cNvPr id="51" name="bk object 51"/>
            <p:cNvSpPr/>
            <p:nvPr/>
          </p:nvSpPr>
          <p:spPr>
            <a:xfrm>
              <a:off x="593937" y="3537301"/>
              <a:ext cx="236109" cy="15586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800"/>
            </a:p>
          </p:txBody>
        </p:sp>
        <p:sp>
          <p:nvSpPr>
            <p:cNvPr id="52" name="bk object 52"/>
            <p:cNvSpPr/>
            <p:nvPr/>
          </p:nvSpPr>
          <p:spPr>
            <a:xfrm>
              <a:off x="1025058" y="3537301"/>
              <a:ext cx="236109" cy="15586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800"/>
            </a:p>
          </p:txBody>
        </p:sp>
        <p:sp>
          <p:nvSpPr>
            <p:cNvPr id="53" name="bk object 53"/>
            <p:cNvSpPr/>
            <p:nvPr/>
          </p:nvSpPr>
          <p:spPr>
            <a:xfrm>
              <a:off x="162818" y="3880199"/>
              <a:ext cx="236109" cy="1558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800"/>
            </a:p>
          </p:txBody>
        </p:sp>
        <p:sp>
          <p:nvSpPr>
            <p:cNvPr id="54" name="bk object 54"/>
            <p:cNvSpPr/>
            <p:nvPr/>
          </p:nvSpPr>
          <p:spPr>
            <a:xfrm>
              <a:off x="593937" y="3880199"/>
              <a:ext cx="236109" cy="15586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800"/>
            </a:p>
          </p:txBody>
        </p:sp>
        <p:sp>
          <p:nvSpPr>
            <p:cNvPr id="55" name="bk object 55"/>
            <p:cNvSpPr/>
            <p:nvPr/>
          </p:nvSpPr>
          <p:spPr>
            <a:xfrm>
              <a:off x="1025058" y="3880199"/>
              <a:ext cx="236109" cy="15586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800"/>
            </a:p>
          </p:txBody>
        </p:sp>
        <p:sp>
          <p:nvSpPr>
            <p:cNvPr id="56" name="bk object 56"/>
            <p:cNvSpPr/>
            <p:nvPr/>
          </p:nvSpPr>
          <p:spPr>
            <a:xfrm>
              <a:off x="162818" y="4223101"/>
              <a:ext cx="236109" cy="1558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800"/>
            </a:p>
          </p:txBody>
        </p:sp>
        <p:sp>
          <p:nvSpPr>
            <p:cNvPr id="57" name="bk object 57"/>
            <p:cNvSpPr/>
            <p:nvPr/>
          </p:nvSpPr>
          <p:spPr>
            <a:xfrm>
              <a:off x="593937" y="4223101"/>
              <a:ext cx="236109" cy="15586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800"/>
            </a:p>
          </p:txBody>
        </p:sp>
        <p:sp>
          <p:nvSpPr>
            <p:cNvPr id="58" name="bk object 58"/>
            <p:cNvSpPr/>
            <p:nvPr/>
          </p:nvSpPr>
          <p:spPr>
            <a:xfrm>
              <a:off x="1025058" y="4223101"/>
              <a:ext cx="236109" cy="15586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800"/>
            </a:p>
          </p:txBody>
        </p:sp>
        <p:sp>
          <p:nvSpPr>
            <p:cNvPr id="59" name="bk object 59"/>
            <p:cNvSpPr/>
            <p:nvPr/>
          </p:nvSpPr>
          <p:spPr>
            <a:xfrm>
              <a:off x="162818" y="4566001"/>
              <a:ext cx="236109" cy="15586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800"/>
            </a:p>
          </p:txBody>
        </p:sp>
        <p:sp>
          <p:nvSpPr>
            <p:cNvPr id="60" name="bk object 60"/>
            <p:cNvSpPr/>
            <p:nvPr/>
          </p:nvSpPr>
          <p:spPr>
            <a:xfrm>
              <a:off x="593937" y="4566001"/>
              <a:ext cx="236109" cy="15586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800"/>
            </a:p>
          </p:txBody>
        </p:sp>
        <p:sp>
          <p:nvSpPr>
            <p:cNvPr id="61" name="bk object 61"/>
            <p:cNvSpPr/>
            <p:nvPr/>
          </p:nvSpPr>
          <p:spPr>
            <a:xfrm>
              <a:off x="1025058" y="4566001"/>
              <a:ext cx="236109" cy="15586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800"/>
            </a:p>
          </p:txBody>
        </p:sp>
        <p:sp>
          <p:nvSpPr>
            <p:cNvPr id="62" name="bk object 62"/>
            <p:cNvSpPr/>
            <p:nvPr/>
          </p:nvSpPr>
          <p:spPr>
            <a:xfrm>
              <a:off x="162818" y="4908901"/>
              <a:ext cx="236109" cy="15586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800"/>
            </a:p>
          </p:txBody>
        </p:sp>
        <p:sp>
          <p:nvSpPr>
            <p:cNvPr id="63" name="bk object 63"/>
            <p:cNvSpPr/>
            <p:nvPr/>
          </p:nvSpPr>
          <p:spPr>
            <a:xfrm>
              <a:off x="593937" y="4908901"/>
              <a:ext cx="236109" cy="15586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800"/>
            </a:p>
          </p:txBody>
        </p:sp>
        <p:sp>
          <p:nvSpPr>
            <p:cNvPr id="64" name="bk object 64"/>
            <p:cNvSpPr/>
            <p:nvPr/>
          </p:nvSpPr>
          <p:spPr>
            <a:xfrm>
              <a:off x="1025058" y="4908901"/>
              <a:ext cx="236109" cy="15586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800"/>
            </a:p>
          </p:txBody>
        </p:sp>
        <p:sp>
          <p:nvSpPr>
            <p:cNvPr id="65" name="bk object 65"/>
            <p:cNvSpPr/>
            <p:nvPr/>
          </p:nvSpPr>
          <p:spPr>
            <a:xfrm>
              <a:off x="162818" y="5251801"/>
              <a:ext cx="236109" cy="15586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800"/>
            </a:p>
          </p:txBody>
        </p:sp>
        <p:sp>
          <p:nvSpPr>
            <p:cNvPr id="66" name="bk object 66"/>
            <p:cNvSpPr/>
            <p:nvPr/>
          </p:nvSpPr>
          <p:spPr>
            <a:xfrm>
              <a:off x="593937" y="5251801"/>
              <a:ext cx="236109" cy="15586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800"/>
            </a:p>
          </p:txBody>
        </p:sp>
        <p:sp>
          <p:nvSpPr>
            <p:cNvPr id="67" name="bk object 67"/>
            <p:cNvSpPr/>
            <p:nvPr/>
          </p:nvSpPr>
          <p:spPr>
            <a:xfrm>
              <a:off x="162818" y="5594701"/>
              <a:ext cx="236109" cy="15586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800"/>
            </a:p>
          </p:txBody>
        </p:sp>
        <p:sp>
          <p:nvSpPr>
            <p:cNvPr id="68" name="bk object 68"/>
            <p:cNvSpPr/>
            <p:nvPr/>
          </p:nvSpPr>
          <p:spPr>
            <a:xfrm>
              <a:off x="1025058" y="5251801"/>
              <a:ext cx="236109" cy="15586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800"/>
            </a:p>
          </p:txBody>
        </p:sp>
        <p:sp>
          <p:nvSpPr>
            <p:cNvPr id="69" name="bk object 69"/>
            <p:cNvSpPr/>
            <p:nvPr/>
          </p:nvSpPr>
          <p:spPr>
            <a:xfrm>
              <a:off x="593937" y="5594701"/>
              <a:ext cx="236109" cy="15586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800"/>
            </a:p>
          </p:txBody>
        </p:sp>
        <p:sp>
          <p:nvSpPr>
            <p:cNvPr id="70" name="bk object 70"/>
            <p:cNvSpPr/>
            <p:nvPr/>
          </p:nvSpPr>
          <p:spPr>
            <a:xfrm>
              <a:off x="1025058" y="5594701"/>
              <a:ext cx="236109" cy="15586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800"/>
            </a:p>
          </p:txBody>
        </p:sp>
        <p:sp>
          <p:nvSpPr>
            <p:cNvPr id="71" name="bk object 71"/>
            <p:cNvSpPr/>
            <p:nvPr/>
          </p:nvSpPr>
          <p:spPr>
            <a:xfrm>
              <a:off x="162818" y="5937601"/>
              <a:ext cx="236109" cy="15586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800"/>
            </a:p>
          </p:txBody>
        </p:sp>
        <p:sp>
          <p:nvSpPr>
            <p:cNvPr id="72" name="bk object 72"/>
            <p:cNvSpPr/>
            <p:nvPr/>
          </p:nvSpPr>
          <p:spPr>
            <a:xfrm>
              <a:off x="593937" y="5937601"/>
              <a:ext cx="236109" cy="15586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800"/>
            </a:p>
          </p:txBody>
        </p:sp>
        <p:sp>
          <p:nvSpPr>
            <p:cNvPr id="73" name="bk object 73"/>
            <p:cNvSpPr/>
            <p:nvPr/>
          </p:nvSpPr>
          <p:spPr>
            <a:xfrm>
              <a:off x="1025058" y="5937601"/>
              <a:ext cx="236109" cy="15586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800"/>
            </a:p>
          </p:txBody>
        </p:sp>
      </p:grpSp>
      <p:sp>
        <p:nvSpPr>
          <p:cNvPr id="74" name="bk object 74"/>
          <p:cNvSpPr/>
          <p:nvPr/>
        </p:nvSpPr>
        <p:spPr>
          <a:xfrm>
            <a:off x="0" y="6180997"/>
            <a:ext cx="13442941" cy="0"/>
          </a:xfrm>
          <a:custGeom>
            <a:avLst/>
            <a:gdLst/>
            <a:ahLst/>
            <a:cxnLst/>
            <a:rect l="l" t="t" r="r" b="b"/>
            <a:pathLst>
              <a:path w="1069213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6350">
            <a:solidFill>
              <a:srgbClr val="D1203C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187855" y="1437391"/>
            <a:ext cx="9129448" cy="546303"/>
          </a:xfrm>
        </p:spPr>
        <p:txBody>
          <a:bodyPr lIns="0" tIns="0" rIns="0" bIns="0"/>
          <a:lstStyle>
            <a:lvl1pPr>
              <a:defRPr sz="3550" b="0" i="0">
                <a:solidFill>
                  <a:srgbClr val="B61828"/>
                </a:solidFill>
                <a:latin typeface="Montserrat Light"/>
                <a:cs typeface="Montserrat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177511" y="2282923"/>
            <a:ext cx="9129459" cy="246221"/>
          </a:xfrm>
        </p:spPr>
        <p:txBody>
          <a:bodyPr lIns="0" tIns="0" rIns="0" bIns="0"/>
          <a:lstStyle>
            <a:lvl1pPr>
              <a:defRPr sz="16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pic>
        <p:nvPicPr>
          <p:cNvPr id="76" name="Obraz 75">
            <a:extLst>
              <a:ext uri="{FF2B5EF4-FFF2-40B4-BE49-F238E27FC236}">
                <a16:creationId xmlns:a16="http://schemas.microsoft.com/office/drawing/2014/main" id="{03E3B3E0-831C-4167-AB79-6EC61D12206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4278" y="6573641"/>
            <a:ext cx="2005584" cy="652272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869" y="6422629"/>
            <a:ext cx="8783856" cy="9542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3">
            <a:extLst>
              <a:ext uri="{FF2B5EF4-FFF2-40B4-BE49-F238E27FC236}">
                <a16:creationId xmlns:a16="http://schemas.microsoft.com/office/drawing/2014/main" id="{9F0AF978-325C-4874-A6F8-620F2A6567FC}"/>
              </a:ext>
            </a:extLst>
          </p:cNvPr>
          <p:cNvSpPr/>
          <p:nvPr userDrawn="1"/>
        </p:nvSpPr>
        <p:spPr>
          <a:xfrm>
            <a:off x="1496614" y="6185865"/>
            <a:ext cx="0" cy="1374140"/>
          </a:xfrm>
          <a:custGeom>
            <a:avLst/>
            <a:gdLst/>
            <a:ahLst/>
            <a:cxnLst/>
            <a:rect l="l" t="t" r="r" b="b"/>
            <a:pathLst>
              <a:path h="1374140">
                <a:moveTo>
                  <a:pt x="0" y="0"/>
                </a:moveTo>
                <a:lnTo>
                  <a:pt x="0" y="1374139"/>
                </a:lnTo>
              </a:path>
            </a:pathLst>
          </a:custGeom>
          <a:ln w="11264">
            <a:solidFill>
              <a:srgbClr val="B61828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0" name="object 6">
            <a:extLst>
              <a:ext uri="{FF2B5EF4-FFF2-40B4-BE49-F238E27FC236}">
                <a16:creationId xmlns:a16="http://schemas.microsoft.com/office/drawing/2014/main" id="{1FCCB225-5496-4EED-B5F0-89C3D4F33DFF}"/>
              </a:ext>
            </a:extLst>
          </p:cNvPr>
          <p:cNvSpPr/>
          <p:nvPr userDrawn="1"/>
        </p:nvSpPr>
        <p:spPr>
          <a:xfrm>
            <a:off x="0" y="6180997"/>
            <a:ext cx="13442941" cy="0"/>
          </a:xfrm>
          <a:custGeom>
            <a:avLst/>
            <a:gdLst/>
            <a:ahLst/>
            <a:cxnLst/>
            <a:rect l="l" t="t" r="r" b="b"/>
            <a:pathLst>
              <a:path w="1069213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6350">
            <a:solidFill>
              <a:srgbClr val="D1203C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5" name="bk object 16">
            <a:extLst>
              <a:ext uri="{FF2B5EF4-FFF2-40B4-BE49-F238E27FC236}">
                <a16:creationId xmlns:a16="http://schemas.microsoft.com/office/drawing/2014/main" id="{A1239171-F7C3-4C0E-8E83-ABB13AB6A7C8}"/>
              </a:ext>
            </a:extLst>
          </p:cNvPr>
          <p:cNvSpPr/>
          <p:nvPr userDrawn="1"/>
        </p:nvSpPr>
        <p:spPr>
          <a:xfrm>
            <a:off x="1496614" y="0"/>
            <a:ext cx="0" cy="1555750"/>
          </a:xfrm>
          <a:custGeom>
            <a:avLst/>
            <a:gdLst/>
            <a:ahLst/>
            <a:cxnLst/>
            <a:rect l="l" t="t" r="r" b="b"/>
            <a:pathLst>
              <a:path h="1555750">
                <a:moveTo>
                  <a:pt x="0" y="0"/>
                </a:moveTo>
                <a:lnTo>
                  <a:pt x="0" y="1555559"/>
                </a:lnTo>
              </a:path>
            </a:pathLst>
          </a:custGeom>
          <a:ln w="11264">
            <a:solidFill>
              <a:srgbClr val="B61828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6" name="bk object 18">
            <a:extLst>
              <a:ext uri="{FF2B5EF4-FFF2-40B4-BE49-F238E27FC236}">
                <a16:creationId xmlns:a16="http://schemas.microsoft.com/office/drawing/2014/main" id="{170BDF45-CF9B-4575-A384-F5D1E37C875C}"/>
              </a:ext>
            </a:extLst>
          </p:cNvPr>
          <p:cNvSpPr/>
          <p:nvPr userDrawn="1"/>
        </p:nvSpPr>
        <p:spPr>
          <a:xfrm>
            <a:off x="1496614" y="1555559"/>
            <a:ext cx="0" cy="4630420"/>
          </a:xfrm>
          <a:custGeom>
            <a:avLst/>
            <a:gdLst/>
            <a:ahLst/>
            <a:cxnLst/>
            <a:rect l="l" t="t" r="r" b="b"/>
            <a:pathLst>
              <a:path h="4630420">
                <a:moveTo>
                  <a:pt x="0" y="0"/>
                </a:moveTo>
                <a:lnTo>
                  <a:pt x="0" y="4630305"/>
                </a:lnTo>
              </a:path>
            </a:pathLst>
          </a:custGeom>
          <a:ln w="70726">
            <a:solidFill>
              <a:srgbClr val="B61828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pic>
        <p:nvPicPr>
          <p:cNvPr id="31" name="Obraz 30">
            <a:extLst>
              <a:ext uri="{FF2B5EF4-FFF2-40B4-BE49-F238E27FC236}">
                <a16:creationId xmlns:a16="http://schemas.microsoft.com/office/drawing/2014/main" id="{F87CD36E-0332-4A4F-9D7D-7A14562F08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4278" y="6573641"/>
            <a:ext cx="2005584" cy="652272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069" y="6395787"/>
            <a:ext cx="8783856" cy="9542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3"/>
            <a:ext cx="13442941" cy="7560309"/>
          </a:xfrm>
          <a:custGeom>
            <a:avLst/>
            <a:gdLst/>
            <a:ahLst/>
            <a:cxnLst/>
            <a:rect l="l" t="t" r="r" b="b"/>
            <a:pathLst>
              <a:path w="10692130" h="7560309">
                <a:moveTo>
                  <a:pt x="0" y="7560005"/>
                </a:moveTo>
                <a:lnTo>
                  <a:pt x="10692003" y="7560005"/>
                </a:lnTo>
                <a:lnTo>
                  <a:pt x="10692003" y="0"/>
                </a:lnTo>
                <a:lnTo>
                  <a:pt x="0" y="0"/>
                </a:lnTo>
                <a:lnTo>
                  <a:pt x="0" y="7560005"/>
                </a:lnTo>
                <a:close/>
              </a:path>
            </a:pathLst>
          </a:custGeom>
          <a:solidFill>
            <a:srgbClr val="D1203C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4571143" y="7033450"/>
            <a:ext cx="4302252" cy="378142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672227" y="7033450"/>
            <a:ext cx="3092244" cy="378142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6/10/2020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9680067" y="7033450"/>
            <a:ext cx="3092244" cy="378142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496614" y="0"/>
            <a:ext cx="0" cy="1555750"/>
          </a:xfrm>
          <a:custGeom>
            <a:avLst/>
            <a:gdLst/>
            <a:ahLst/>
            <a:cxnLst/>
            <a:rect l="l" t="t" r="r" b="b"/>
            <a:pathLst>
              <a:path h="1555750">
                <a:moveTo>
                  <a:pt x="0" y="0"/>
                </a:moveTo>
                <a:lnTo>
                  <a:pt x="0" y="1555559"/>
                </a:lnTo>
              </a:path>
            </a:pathLst>
          </a:custGeom>
          <a:ln w="11264">
            <a:solidFill>
              <a:srgbClr val="B61828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7" name="bk object 17"/>
          <p:cNvSpPr/>
          <p:nvPr/>
        </p:nvSpPr>
        <p:spPr>
          <a:xfrm>
            <a:off x="1496614" y="6185865"/>
            <a:ext cx="0" cy="1374140"/>
          </a:xfrm>
          <a:custGeom>
            <a:avLst/>
            <a:gdLst/>
            <a:ahLst/>
            <a:cxnLst/>
            <a:rect l="l" t="t" r="r" b="b"/>
            <a:pathLst>
              <a:path h="1374140">
                <a:moveTo>
                  <a:pt x="0" y="0"/>
                </a:moveTo>
                <a:lnTo>
                  <a:pt x="0" y="1374139"/>
                </a:lnTo>
              </a:path>
            </a:pathLst>
          </a:custGeom>
          <a:ln w="11264">
            <a:solidFill>
              <a:srgbClr val="B61828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8" name="bk object 18"/>
          <p:cNvSpPr/>
          <p:nvPr/>
        </p:nvSpPr>
        <p:spPr>
          <a:xfrm>
            <a:off x="1496614" y="1555559"/>
            <a:ext cx="0" cy="4630420"/>
          </a:xfrm>
          <a:custGeom>
            <a:avLst/>
            <a:gdLst/>
            <a:ahLst/>
            <a:cxnLst/>
            <a:rect l="l" t="t" r="r" b="b"/>
            <a:pathLst>
              <a:path h="4630420">
                <a:moveTo>
                  <a:pt x="0" y="0"/>
                </a:moveTo>
                <a:lnTo>
                  <a:pt x="0" y="4630305"/>
                </a:lnTo>
              </a:path>
            </a:pathLst>
          </a:custGeom>
          <a:ln w="70726">
            <a:solidFill>
              <a:srgbClr val="B61828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187855" y="1437391"/>
            <a:ext cx="9129448" cy="5657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550" b="0" i="0">
                <a:solidFill>
                  <a:srgbClr val="B61828"/>
                </a:solidFill>
                <a:latin typeface="Montserrat Light"/>
                <a:cs typeface="Montserrat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177511" y="2282923"/>
            <a:ext cx="9129459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84A8C58D-90B9-4DB7-9030-065D2722CB4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7680" y="6524628"/>
            <a:ext cx="871590" cy="71285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5" r:id="rId4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26">
        <a:defRPr>
          <a:latin typeface="+mn-lt"/>
          <a:ea typeface="+mn-ea"/>
          <a:cs typeface="+mn-cs"/>
        </a:defRPr>
      </a:lvl2pPr>
      <a:lvl3pPr marL="914451">
        <a:defRPr>
          <a:latin typeface="+mn-lt"/>
          <a:ea typeface="+mn-ea"/>
          <a:cs typeface="+mn-cs"/>
        </a:defRPr>
      </a:lvl3pPr>
      <a:lvl4pPr marL="1371678">
        <a:defRPr>
          <a:latin typeface="+mn-lt"/>
          <a:ea typeface="+mn-ea"/>
          <a:cs typeface="+mn-cs"/>
        </a:defRPr>
      </a:lvl4pPr>
      <a:lvl5pPr marL="1828903">
        <a:defRPr>
          <a:latin typeface="+mn-lt"/>
          <a:ea typeface="+mn-ea"/>
          <a:cs typeface="+mn-cs"/>
        </a:defRPr>
      </a:lvl5pPr>
      <a:lvl6pPr marL="2286129">
        <a:defRPr>
          <a:latin typeface="+mn-lt"/>
          <a:ea typeface="+mn-ea"/>
          <a:cs typeface="+mn-cs"/>
        </a:defRPr>
      </a:lvl6pPr>
      <a:lvl7pPr marL="2743354">
        <a:defRPr>
          <a:latin typeface="+mn-lt"/>
          <a:ea typeface="+mn-ea"/>
          <a:cs typeface="+mn-cs"/>
        </a:defRPr>
      </a:lvl7pPr>
      <a:lvl8pPr marL="3200581">
        <a:defRPr>
          <a:latin typeface="+mn-lt"/>
          <a:ea typeface="+mn-ea"/>
          <a:cs typeface="+mn-cs"/>
        </a:defRPr>
      </a:lvl8pPr>
      <a:lvl9pPr marL="3657806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26">
        <a:defRPr>
          <a:latin typeface="+mn-lt"/>
          <a:ea typeface="+mn-ea"/>
          <a:cs typeface="+mn-cs"/>
        </a:defRPr>
      </a:lvl2pPr>
      <a:lvl3pPr marL="914451">
        <a:defRPr>
          <a:latin typeface="+mn-lt"/>
          <a:ea typeface="+mn-ea"/>
          <a:cs typeface="+mn-cs"/>
        </a:defRPr>
      </a:lvl3pPr>
      <a:lvl4pPr marL="1371678">
        <a:defRPr>
          <a:latin typeface="+mn-lt"/>
          <a:ea typeface="+mn-ea"/>
          <a:cs typeface="+mn-cs"/>
        </a:defRPr>
      </a:lvl4pPr>
      <a:lvl5pPr marL="1828903">
        <a:defRPr>
          <a:latin typeface="+mn-lt"/>
          <a:ea typeface="+mn-ea"/>
          <a:cs typeface="+mn-cs"/>
        </a:defRPr>
      </a:lvl5pPr>
      <a:lvl6pPr marL="2286129">
        <a:defRPr>
          <a:latin typeface="+mn-lt"/>
          <a:ea typeface="+mn-ea"/>
          <a:cs typeface="+mn-cs"/>
        </a:defRPr>
      </a:lvl6pPr>
      <a:lvl7pPr marL="2743354">
        <a:defRPr>
          <a:latin typeface="+mn-lt"/>
          <a:ea typeface="+mn-ea"/>
          <a:cs typeface="+mn-cs"/>
        </a:defRPr>
      </a:lvl7pPr>
      <a:lvl8pPr marL="3200581">
        <a:defRPr>
          <a:latin typeface="+mn-lt"/>
          <a:ea typeface="+mn-ea"/>
          <a:cs typeface="+mn-cs"/>
        </a:defRPr>
      </a:lvl8pPr>
      <a:lvl9pPr marL="3657806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gif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hyperlink" Target="https://lsi1420.parp.gov.pl/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gif"/><Relationship Id="rId4" Type="http://schemas.openxmlformats.org/officeDocument/2006/relationships/image" Target="../media/image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gif"/><Relationship Id="rId4" Type="http://schemas.openxmlformats.org/officeDocument/2006/relationships/image" Target="../media/image9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gi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parp.gov.pl" TargetMode="External"/><Relationship Id="rId7" Type="http://schemas.openxmlformats.org/officeDocument/2006/relationships/image" Target="../media/image14.gif"/><Relationship Id="rId2" Type="http://schemas.openxmlformats.org/officeDocument/2006/relationships/hyperlink" Target="http://www.parp.gov.pl/tarcza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g"/><Relationship Id="rId5" Type="http://schemas.openxmlformats.org/officeDocument/2006/relationships/image" Target="../media/image17.jpe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arp.gov.pl/definicja-msp" TargetMode="External"/><Relationship Id="rId2" Type="http://schemas.openxmlformats.org/officeDocument/2006/relationships/hyperlink" Target="https://kwalifikator.een.org.pl/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gif"/><Relationship Id="rId5" Type="http://schemas.openxmlformats.org/officeDocument/2006/relationships/image" Target="../media/image9.jpg"/><Relationship Id="rId4" Type="http://schemas.openxmlformats.org/officeDocument/2006/relationships/image" Target="../media/image1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Obraz 15">
            <a:extLst>
              <a:ext uri="{FF2B5EF4-FFF2-40B4-BE49-F238E27FC236}">
                <a16:creationId xmlns:a16="http://schemas.microsoft.com/office/drawing/2014/main" id="{8A787399-CADE-4E13-80A3-3F505D0CAD7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3" t="1260" r="3023" b="1982"/>
          <a:stretch/>
        </p:blipFill>
        <p:spPr>
          <a:xfrm>
            <a:off x="-5365" y="14573"/>
            <a:ext cx="5050986" cy="7560289"/>
          </a:xfrm>
          <a:prstGeom prst="rect">
            <a:avLst/>
          </a:prstGeom>
        </p:spPr>
      </p:pic>
      <p:sp>
        <p:nvSpPr>
          <p:cNvPr id="12" name="object 12"/>
          <p:cNvSpPr/>
          <p:nvPr/>
        </p:nvSpPr>
        <p:spPr>
          <a:xfrm>
            <a:off x="3362942" y="1"/>
            <a:ext cx="3895725" cy="7560309"/>
          </a:xfrm>
          <a:custGeom>
            <a:avLst/>
            <a:gdLst/>
            <a:ahLst/>
            <a:cxnLst/>
            <a:rect l="l" t="t" r="r" b="b"/>
            <a:pathLst>
              <a:path w="3895725" h="7560309">
                <a:moveTo>
                  <a:pt x="1548163" y="0"/>
                </a:moveTo>
                <a:lnTo>
                  <a:pt x="0" y="0"/>
                </a:lnTo>
                <a:lnTo>
                  <a:pt x="2347441" y="7560005"/>
                </a:lnTo>
                <a:lnTo>
                  <a:pt x="3895605" y="7560005"/>
                </a:lnTo>
                <a:lnTo>
                  <a:pt x="1548163" y="0"/>
                </a:lnTo>
                <a:close/>
              </a:path>
            </a:pathLst>
          </a:custGeom>
          <a:solidFill>
            <a:srgbClr val="FFFFFF">
              <a:alpha val="67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6493669" y="2672550"/>
            <a:ext cx="6187208" cy="1694695"/>
          </a:xfrm>
          <a:prstGeom prst="rect">
            <a:avLst/>
          </a:prstGeom>
        </p:spPr>
        <p:txBody>
          <a:bodyPr vert="horz" wrap="square" lIns="0" tIns="78105" rIns="0" bIns="0" rtlCol="0">
            <a:spAutoFit/>
          </a:bodyPr>
          <a:lstStyle/>
          <a:p>
            <a:pPr marL="12701" marR="5080">
              <a:lnSpc>
                <a:spcPts val="6320"/>
              </a:lnSpc>
              <a:spcBef>
                <a:spcPts val="615"/>
              </a:spcBef>
            </a:pPr>
            <a:r>
              <a:rPr lang="pl-PL" sz="5550" spc="-40" dirty="0">
                <a:latin typeface="Calibri Light" panose="020F0302020204030204" pitchFamily="34" charset="0"/>
                <a:cs typeface="Calibri Light" panose="020F0302020204030204" pitchFamily="34" charset="0"/>
              </a:rPr>
              <a:t>Dotacje na kapitał obrotowy</a:t>
            </a:r>
            <a:endParaRPr sz="555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554861" y="5541114"/>
            <a:ext cx="5882408" cy="7848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1">
              <a:spcBef>
                <a:spcPts val="1730"/>
              </a:spcBef>
            </a:pPr>
            <a:r>
              <a:rPr lang="pl-PL" spc="-15" dirty="0">
                <a:latin typeface="+mj-lt"/>
                <a:cs typeface="Montserrat Light"/>
              </a:rPr>
              <a:t>Arkadiusz Dewódzki</a:t>
            </a:r>
          </a:p>
          <a:p>
            <a:pPr marL="12701">
              <a:spcBef>
                <a:spcPts val="1730"/>
              </a:spcBef>
            </a:pPr>
            <a:r>
              <a:rPr lang="pl-PL" spc="-15" dirty="0">
                <a:latin typeface="+mj-lt"/>
                <a:cs typeface="Montserrat Light"/>
              </a:rPr>
              <a:t>Polska Agencja Rozwoju Przedsiębiorczości</a:t>
            </a:r>
            <a:endParaRPr dirty="0">
              <a:latin typeface="+mj-lt"/>
              <a:cs typeface="Montserrat Light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6554861" y="5381625"/>
            <a:ext cx="1225550" cy="0"/>
          </a:xfrm>
          <a:custGeom>
            <a:avLst/>
            <a:gdLst/>
            <a:ahLst/>
            <a:cxnLst/>
            <a:rect l="l" t="t" r="r" b="b"/>
            <a:pathLst>
              <a:path w="1225550">
                <a:moveTo>
                  <a:pt x="0" y="0"/>
                </a:moveTo>
                <a:lnTo>
                  <a:pt x="1225042" y="0"/>
                </a:lnTo>
              </a:path>
            </a:pathLst>
          </a:custGeom>
          <a:ln w="52679">
            <a:solidFill>
              <a:srgbClr val="D120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Tytuł 22"/>
          <p:cNvSpPr>
            <a:spLocks noGrp="1"/>
          </p:cNvSpPr>
          <p:nvPr>
            <p:ph type="title"/>
          </p:nvPr>
        </p:nvSpPr>
        <p:spPr>
          <a:xfrm>
            <a:off x="6493669" y="2105025"/>
            <a:ext cx="5257800" cy="861774"/>
          </a:xfrm>
        </p:spPr>
        <p:txBody>
          <a:bodyPr/>
          <a:lstStyle/>
          <a:p>
            <a:r>
              <a:rPr lang="pl-PL" sz="2800" dirty="0"/>
              <a:t>Działanie 3.4 </a:t>
            </a:r>
            <a:r>
              <a:rPr lang="pl-PL" sz="2800" dirty="0" err="1"/>
              <a:t>POIR</a:t>
            </a:r>
            <a:r>
              <a:rPr lang="pl-PL" sz="2800" dirty="0"/>
              <a:t> i 1.5 </a:t>
            </a:r>
            <a:r>
              <a:rPr lang="pl-PL" sz="2800" dirty="0" err="1"/>
              <a:t>POPW</a:t>
            </a:r>
            <a:endParaRPr lang="pl-PL" sz="2800" dirty="0"/>
          </a:p>
        </p:txBody>
      </p:sp>
      <p:sp>
        <p:nvSpPr>
          <p:cNvPr id="32" name="object 17">
            <a:extLst>
              <a:ext uri="{FF2B5EF4-FFF2-40B4-BE49-F238E27FC236}">
                <a16:creationId xmlns:a16="http://schemas.microsoft.com/office/drawing/2014/main" id="{D4797FAB-623E-4A74-B8C9-3A6AFBB4F393}"/>
              </a:ext>
            </a:extLst>
          </p:cNvPr>
          <p:cNvSpPr/>
          <p:nvPr/>
        </p:nvSpPr>
        <p:spPr>
          <a:xfrm>
            <a:off x="6444112" y="984952"/>
            <a:ext cx="467885" cy="0"/>
          </a:xfrm>
          <a:custGeom>
            <a:avLst/>
            <a:gdLst/>
            <a:ahLst/>
            <a:cxnLst/>
            <a:rect l="l" t="t" r="r" b="b"/>
            <a:pathLst>
              <a:path w="355600">
                <a:moveTo>
                  <a:pt x="0" y="0"/>
                </a:moveTo>
                <a:lnTo>
                  <a:pt x="355358" y="0"/>
                </a:lnTo>
              </a:path>
            </a:pathLst>
          </a:custGeom>
          <a:ln w="166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4" name="Obraz 13" descr="czerwony kwadrat z białą tarczą w środku" title="logotyp cyklu konferencji Tarcza Antykryzysowa dla biznesu">
            <a:extLst>
              <a:ext uri="{FF2B5EF4-FFF2-40B4-BE49-F238E27FC236}">
                <a16:creationId xmlns:a16="http://schemas.microsoft.com/office/drawing/2014/main" id="{C5D4FA8F-F156-4F43-9A66-7923476ACF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5554" y="326924"/>
            <a:ext cx="2005584" cy="652272"/>
          </a:xfrm>
          <a:prstGeom prst="rect">
            <a:avLst/>
          </a:prstGeom>
        </p:spPr>
      </p:pic>
      <p:grpSp>
        <p:nvGrpSpPr>
          <p:cNvPr id="33" name="Grupa 32" descr="logotyp Ministerstwa Rozwoju z czerwonym herbem, na którym widać białego orzełka, po prawej stronie napis Ministerstwo Rozwoju, pod napisem biało czerwona kreska; logotyp Polskiej Agencji Rozwoju Przedsiębiorczości dwadzieścia lat, czerwony kwadrat z trzema falkami w środku, obok napis PARP 20 lat Grupa PFR" title="logotyp Ministerstwa Rozwoju oraz Polskiej Agencji Rozwoju Przedsiębiorczości">
            <a:extLst>
              <a:ext uri="{FF2B5EF4-FFF2-40B4-BE49-F238E27FC236}">
                <a16:creationId xmlns:a16="http://schemas.microsoft.com/office/drawing/2014/main" id="{37A74F78-A477-43BB-BC34-AD37D2AAF058}"/>
              </a:ext>
            </a:extLst>
          </p:cNvPr>
          <p:cNvGrpSpPr/>
          <p:nvPr/>
        </p:nvGrpSpPr>
        <p:grpSpPr>
          <a:xfrm>
            <a:off x="3763721" y="380939"/>
            <a:ext cx="3505200" cy="639838"/>
            <a:chOff x="3775622" y="346966"/>
            <a:chExt cx="3947766" cy="720624"/>
          </a:xfrm>
        </p:grpSpPr>
        <p:sp>
          <p:nvSpPr>
            <p:cNvPr id="34" name="object 13">
              <a:extLst>
                <a:ext uri="{FF2B5EF4-FFF2-40B4-BE49-F238E27FC236}">
                  <a16:creationId xmlns:a16="http://schemas.microsoft.com/office/drawing/2014/main" id="{D06AF7DC-5E58-4A96-BE14-C7847FA22F96}"/>
                </a:ext>
              </a:extLst>
            </p:cNvPr>
            <p:cNvSpPr/>
            <p:nvPr/>
          </p:nvSpPr>
          <p:spPr>
            <a:xfrm>
              <a:off x="5906677" y="449600"/>
              <a:ext cx="1816711" cy="52959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raz 34">
              <a:extLst>
                <a:ext uri="{FF2B5EF4-FFF2-40B4-BE49-F238E27FC236}">
                  <a16:creationId xmlns:a16="http://schemas.microsoft.com/office/drawing/2014/main" id="{06BD3211-BF75-4289-BDEF-AE45159216B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5622" y="346966"/>
              <a:ext cx="1732594" cy="720624"/>
            </a:xfrm>
            <a:prstGeom prst="rect">
              <a:avLst/>
            </a:prstGeom>
          </p:spPr>
        </p:pic>
      </p:grpSp>
      <p:pic>
        <p:nvPicPr>
          <p:cNvPr id="15" name="Obraz 14" descr="logotyp Funduszy Europejskich przedstawiający trzy kolorowe gwiazdy na granatowym tle w kształcie trapezu. Flaga Rzeczpospolitej PolskieJ i czerwonym obwodem kwadratu. Flaga Unii Europejskiej, przedstawiająca okrąg z gwiazd na granatowym tle" title="potrójny logotyp Funduszy Europejskich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9269" y="6297369"/>
            <a:ext cx="7866698" cy="108625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 txBox="1"/>
          <p:nvPr/>
        </p:nvSpPr>
        <p:spPr>
          <a:xfrm>
            <a:off x="1999202" y="808076"/>
            <a:ext cx="6629398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pl-PL" sz="2200" dirty="0">
                <a:solidFill>
                  <a:srgbClr val="D1203C"/>
                </a:solidFill>
                <a:latin typeface="+mj-lt"/>
                <a:cs typeface="Montserrat"/>
              </a:rPr>
              <a:t>Spadek obrotów – jakie to ma znaczenie?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2010739" y="1626246"/>
            <a:ext cx="7237667" cy="42601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000" dirty="0"/>
              <a:t>Do wsparcia w ramach konkursu kwalifikują się przedsiębiorcy, którzy odnotowali </a:t>
            </a:r>
            <a:r>
              <a:rPr lang="pl-PL" sz="2000" b="1" dirty="0"/>
              <a:t>spadek obrotów o co najmniej 30% w dowolnym miesiącu po 1 lutego 2020 r. </a:t>
            </a:r>
            <a:r>
              <a:rPr lang="pl-PL" sz="2000" dirty="0"/>
              <a:t>w porównaniu do poprzedniego miesiąca lub analogicznego miesiąca kalendarzowego roku poprzedniego.</a:t>
            </a:r>
          </a:p>
          <a:p>
            <a:pPr>
              <a:lnSpc>
                <a:spcPct val="150000"/>
              </a:lnSpc>
            </a:pPr>
            <a:endParaRPr lang="pl-PL" sz="2000" dirty="0"/>
          </a:p>
          <a:p>
            <a:pPr>
              <a:lnSpc>
                <a:spcPct val="150000"/>
              </a:lnSpc>
            </a:pPr>
            <a:r>
              <a:rPr lang="pl-PL" sz="2800" b="1" dirty="0"/>
              <a:t>UWAGA! Spadek obrotów o co najmniej 30% musisz wykazać nawet, jeśli jesteś w trudnej sytuacji!</a:t>
            </a:r>
          </a:p>
        </p:txBody>
      </p:sp>
      <p:sp>
        <p:nvSpPr>
          <p:cNvPr id="15" name="object 15"/>
          <p:cNvSpPr/>
          <p:nvPr/>
        </p:nvSpPr>
        <p:spPr>
          <a:xfrm>
            <a:off x="2036816" y="1297026"/>
            <a:ext cx="1225550" cy="0"/>
          </a:xfrm>
          <a:custGeom>
            <a:avLst/>
            <a:gdLst/>
            <a:ahLst/>
            <a:cxnLst/>
            <a:rect l="l" t="t" r="r" b="b"/>
            <a:pathLst>
              <a:path w="1225550">
                <a:moveTo>
                  <a:pt x="0" y="0"/>
                </a:moveTo>
                <a:lnTo>
                  <a:pt x="1225042" y="0"/>
                </a:lnTo>
              </a:path>
            </a:pathLst>
          </a:custGeom>
          <a:ln w="52679">
            <a:solidFill>
              <a:srgbClr val="D120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788843" y="12700"/>
            <a:ext cx="3642995" cy="61778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">
            <a:extLst>
              <a:ext uri="{FF2B5EF4-FFF2-40B4-BE49-F238E27FC236}">
                <a16:creationId xmlns:a16="http://schemas.microsoft.com/office/drawing/2014/main" id="{47D5BCA9-D0C8-4585-8F8A-2A7DAB7E1A32}"/>
              </a:ext>
            </a:extLst>
          </p:cNvPr>
          <p:cNvSpPr/>
          <p:nvPr/>
        </p:nvSpPr>
        <p:spPr>
          <a:xfrm>
            <a:off x="1496614" y="6185865"/>
            <a:ext cx="0" cy="1374140"/>
          </a:xfrm>
          <a:custGeom>
            <a:avLst/>
            <a:gdLst/>
            <a:ahLst/>
            <a:cxnLst/>
            <a:rect l="l" t="t" r="r" b="b"/>
            <a:pathLst>
              <a:path h="1374140">
                <a:moveTo>
                  <a:pt x="0" y="0"/>
                </a:moveTo>
                <a:lnTo>
                  <a:pt x="0" y="1374139"/>
                </a:lnTo>
              </a:path>
            </a:pathLst>
          </a:custGeom>
          <a:ln w="11264">
            <a:solidFill>
              <a:srgbClr val="B61828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34" name="object 6">
            <a:extLst>
              <a:ext uri="{FF2B5EF4-FFF2-40B4-BE49-F238E27FC236}">
                <a16:creationId xmlns:a16="http://schemas.microsoft.com/office/drawing/2014/main" id="{1558E11E-66BE-40D1-8384-A2D83167A7F9}"/>
              </a:ext>
            </a:extLst>
          </p:cNvPr>
          <p:cNvSpPr/>
          <p:nvPr/>
        </p:nvSpPr>
        <p:spPr>
          <a:xfrm>
            <a:off x="0" y="6180997"/>
            <a:ext cx="13442941" cy="0"/>
          </a:xfrm>
          <a:custGeom>
            <a:avLst/>
            <a:gdLst/>
            <a:ahLst/>
            <a:cxnLst/>
            <a:rect l="l" t="t" r="r" b="b"/>
            <a:pathLst>
              <a:path w="1069213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6350">
            <a:solidFill>
              <a:srgbClr val="D1203C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43" name="bk object 16">
            <a:extLst>
              <a:ext uri="{FF2B5EF4-FFF2-40B4-BE49-F238E27FC236}">
                <a16:creationId xmlns:a16="http://schemas.microsoft.com/office/drawing/2014/main" id="{288D1BA8-5C55-409D-B9D7-4E37DD87404E}"/>
              </a:ext>
            </a:extLst>
          </p:cNvPr>
          <p:cNvSpPr/>
          <p:nvPr/>
        </p:nvSpPr>
        <p:spPr>
          <a:xfrm>
            <a:off x="1496614" y="0"/>
            <a:ext cx="0" cy="1555750"/>
          </a:xfrm>
          <a:custGeom>
            <a:avLst/>
            <a:gdLst/>
            <a:ahLst/>
            <a:cxnLst/>
            <a:rect l="l" t="t" r="r" b="b"/>
            <a:pathLst>
              <a:path h="1555750">
                <a:moveTo>
                  <a:pt x="0" y="0"/>
                </a:moveTo>
                <a:lnTo>
                  <a:pt x="0" y="1555559"/>
                </a:lnTo>
              </a:path>
            </a:pathLst>
          </a:custGeom>
          <a:ln w="11264">
            <a:solidFill>
              <a:srgbClr val="B61828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44" name="bk object 18">
            <a:extLst>
              <a:ext uri="{FF2B5EF4-FFF2-40B4-BE49-F238E27FC236}">
                <a16:creationId xmlns:a16="http://schemas.microsoft.com/office/drawing/2014/main" id="{14A9D29B-8627-44E6-BE7D-F3CF5708D996}"/>
              </a:ext>
            </a:extLst>
          </p:cNvPr>
          <p:cNvSpPr/>
          <p:nvPr/>
        </p:nvSpPr>
        <p:spPr>
          <a:xfrm>
            <a:off x="1496614" y="1555559"/>
            <a:ext cx="0" cy="4630420"/>
          </a:xfrm>
          <a:custGeom>
            <a:avLst/>
            <a:gdLst/>
            <a:ahLst/>
            <a:cxnLst/>
            <a:rect l="l" t="t" r="r" b="b"/>
            <a:pathLst>
              <a:path h="4630420">
                <a:moveTo>
                  <a:pt x="0" y="0"/>
                </a:moveTo>
                <a:lnTo>
                  <a:pt x="0" y="4630305"/>
                </a:lnTo>
              </a:path>
            </a:pathLst>
          </a:custGeom>
          <a:ln w="70726">
            <a:solidFill>
              <a:srgbClr val="B61828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45" name="object 2">
            <a:extLst>
              <a:ext uri="{FF2B5EF4-FFF2-40B4-BE49-F238E27FC236}">
                <a16:creationId xmlns:a16="http://schemas.microsoft.com/office/drawing/2014/main" id="{0EDE9B97-7829-41E3-8E75-D570C05A7590}"/>
              </a:ext>
            </a:extLst>
          </p:cNvPr>
          <p:cNvSpPr txBox="1">
            <a:spLocks/>
          </p:cNvSpPr>
          <p:nvPr/>
        </p:nvSpPr>
        <p:spPr>
          <a:xfrm>
            <a:off x="1997869" y="151195"/>
            <a:ext cx="7019204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550" b="0" i="0">
                <a:solidFill>
                  <a:srgbClr val="B61828"/>
                </a:solidFill>
                <a:latin typeface="Montserrat Light"/>
                <a:ea typeface="+mj-ea"/>
                <a:cs typeface="Montserrat Light"/>
              </a:defRPr>
            </a:lvl1pPr>
          </a:lstStyle>
          <a:p>
            <a:pPr marL="12701">
              <a:spcBef>
                <a:spcPts val="100"/>
              </a:spcBef>
            </a:pPr>
            <a:r>
              <a:rPr lang="pl-PL" sz="3200" kern="0" spc="-20" dirty="0">
                <a:solidFill>
                  <a:srgbClr val="000000"/>
                </a:solidFill>
                <a:latin typeface="+mj-lt"/>
                <a:cs typeface="Montserrat"/>
              </a:rPr>
              <a:t>Warunki otrzymania wsparcia</a:t>
            </a:r>
            <a:endParaRPr lang="pl-PL" sz="3200" kern="0" dirty="0">
              <a:latin typeface="+mj-lt"/>
              <a:cs typeface="Montserrat"/>
            </a:endParaRPr>
          </a:p>
        </p:txBody>
      </p:sp>
      <p:pic>
        <p:nvPicPr>
          <p:cNvPr id="37" name="Obraz 36">
            <a:extLst>
              <a:ext uri="{FF2B5EF4-FFF2-40B4-BE49-F238E27FC236}">
                <a16:creationId xmlns:a16="http://schemas.microsoft.com/office/drawing/2014/main" id="{0DBDE35C-3FEF-4347-B045-4DB5FBB1F4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4278" y="6573641"/>
            <a:ext cx="2005584" cy="652272"/>
          </a:xfrm>
          <a:prstGeom prst="rect">
            <a:avLst/>
          </a:prstGeom>
        </p:spPr>
      </p:pic>
      <p:pic>
        <p:nvPicPr>
          <p:cNvPr id="17" name="Obraz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869" y="6482375"/>
            <a:ext cx="8783856" cy="954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2881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 txBox="1"/>
          <p:nvPr/>
        </p:nvSpPr>
        <p:spPr>
          <a:xfrm>
            <a:off x="1999201" y="884290"/>
            <a:ext cx="3351467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pl-PL" sz="2200" dirty="0">
                <a:solidFill>
                  <a:srgbClr val="D1203C"/>
                </a:solidFill>
                <a:latin typeface="+mj-lt"/>
                <a:cs typeface="Montserrat"/>
              </a:rPr>
              <a:t>PARAMETRY FINANSOWANIA</a:t>
            </a:r>
            <a:endParaRPr sz="2200" dirty="0">
              <a:latin typeface="+mj-lt"/>
              <a:cs typeface="Montserra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997869" y="1405074"/>
            <a:ext cx="7237667" cy="47759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600" dirty="0"/>
              <a:t>Maksymalne dofinansowanie </a:t>
            </a:r>
            <a:r>
              <a:rPr lang="pl-PL" sz="1600" b="1" dirty="0"/>
              <a:t>429 827 zł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600" dirty="0"/>
              <a:t>Wartość projektu (koszty kwalifikowane) </a:t>
            </a:r>
            <a:r>
              <a:rPr lang="pl-PL" sz="1600" b="1" dirty="0"/>
              <a:t>429 827 zł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600" dirty="0"/>
              <a:t>Wkład własny  </a:t>
            </a:r>
            <a:r>
              <a:rPr lang="pl-PL" sz="1600" b="1" dirty="0"/>
              <a:t>0 zł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l-PL" sz="1600" b="1" dirty="0"/>
          </a:p>
          <a:p>
            <a:pPr>
              <a:lnSpc>
                <a:spcPct val="150000"/>
              </a:lnSpc>
            </a:pPr>
            <a:r>
              <a:rPr lang="pl-PL" sz="1600" b="1" dirty="0"/>
              <a:t>Dostajesz finansowanie na 100% kosztów</a:t>
            </a:r>
          </a:p>
          <a:p>
            <a:pPr>
              <a:lnSpc>
                <a:spcPct val="150000"/>
              </a:lnSpc>
            </a:pPr>
            <a:endParaRPr lang="pl-PL" sz="1600" b="1" dirty="0"/>
          </a:p>
          <a:p>
            <a:pPr>
              <a:lnSpc>
                <a:spcPct val="150000"/>
              </a:lnSpc>
            </a:pPr>
            <a:r>
              <a:rPr lang="pl-PL" sz="1600" b="1" dirty="0"/>
              <a:t>Wysokość finansowania uzależniona od: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600" dirty="0"/>
              <a:t>liczby zatrudnionych pracowników (</a:t>
            </a:r>
            <a:r>
              <a:rPr lang="pl-PL" sz="1600" dirty="0" err="1"/>
              <a:t>FTE</a:t>
            </a:r>
            <a:r>
              <a:rPr lang="pl-PL" sz="1600" dirty="0"/>
              <a:t>) – </a:t>
            </a:r>
            <a:r>
              <a:rPr lang="pl-PL" sz="1600" b="1" dirty="0"/>
              <a:t>max 250</a:t>
            </a:r>
            <a:r>
              <a:rPr lang="pl-PL" sz="1600" dirty="0"/>
              <a:t> </a:t>
            </a:r>
            <a:r>
              <a:rPr lang="pl-PL" sz="1600" b="1" dirty="0"/>
              <a:t>pracowników</a:t>
            </a:r>
            <a:r>
              <a:rPr lang="pl-PL" sz="1600" dirty="0"/>
              <a:t>,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600" dirty="0"/>
              <a:t>liczby miesięcy w których potrzebujesz wsparcia (</a:t>
            </a:r>
            <a:r>
              <a:rPr lang="pl-PL" sz="1600" b="1" dirty="0"/>
              <a:t>max 3</a:t>
            </a:r>
            <a:r>
              <a:rPr lang="pl-PL" sz="1600" dirty="0"/>
              <a:t> </a:t>
            </a:r>
            <a:r>
              <a:rPr lang="pl-PL" sz="1600" b="1" dirty="0"/>
              <a:t>miesiące</a:t>
            </a:r>
            <a:r>
              <a:rPr lang="pl-PL" sz="1600" dirty="0"/>
              <a:t>).</a:t>
            </a:r>
          </a:p>
          <a:p>
            <a:pPr>
              <a:lnSpc>
                <a:spcPct val="150000"/>
              </a:lnSpc>
            </a:pPr>
            <a:endParaRPr lang="pl-PL" sz="1600" b="1" dirty="0"/>
          </a:p>
          <a:p>
            <a:pPr>
              <a:lnSpc>
                <a:spcPct val="150000"/>
              </a:lnSpc>
            </a:pPr>
            <a:r>
              <a:rPr lang="pl-PL" sz="1600" dirty="0"/>
              <a:t>Dofinansowanie ustalane jest, jako </a:t>
            </a:r>
            <a:r>
              <a:rPr lang="pl-PL" sz="1600" b="1" dirty="0"/>
              <a:t>iloczyn stawki jednostkowej </a:t>
            </a:r>
            <a:r>
              <a:rPr lang="pl-PL" sz="1600" dirty="0"/>
              <a:t>wyliczonej na podstawie wielkości zatrudnienia w przedsiębiorstwie (</a:t>
            </a:r>
            <a:r>
              <a:rPr lang="pl-PL" sz="1600" dirty="0" err="1"/>
              <a:t>FTE</a:t>
            </a:r>
            <a:r>
              <a:rPr lang="pl-PL" sz="1600" dirty="0"/>
              <a:t>) </a:t>
            </a:r>
            <a:r>
              <a:rPr lang="pl-PL" sz="1600" b="1" dirty="0"/>
              <a:t>i liczby miesięcy, w których potrzebujesz finansowania </a:t>
            </a:r>
            <a:r>
              <a:rPr lang="pl-PL" sz="1600" dirty="0"/>
              <a:t>kapitału obrotowego.</a:t>
            </a:r>
            <a:endParaRPr lang="pl-PL" sz="1600" b="1" dirty="0"/>
          </a:p>
        </p:txBody>
      </p:sp>
      <p:sp>
        <p:nvSpPr>
          <p:cNvPr id="15" name="object 15"/>
          <p:cNvSpPr/>
          <p:nvPr/>
        </p:nvSpPr>
        <p:spPr>
          <a:xfrm>
            <a:off x="2036816" y="1373240"/>
            <a:ext cx="1225550" cy="0"/>
          </a:xfrm>
          <a:custGeom>
            <a:avLst/>
            <a:gdLst/>
            <a:ahLst/>
            <a:cxnLst/>
            <a:rect l="l" t="t" r="r" b="b"/>
            <a:pathLst>
              <a:path w="1225550">
                <a:moveTo>
                  <a:pt x="0" y="0"/>
                </a:moveTo>
                <a:lnTo>
                  <a:pt x="1225042" y="0"/>
                </a:lnTo>
              </a:path>
            </a:pathLst>
          </a:custGeom>
          <a:ln w="52679">
            <a:solidFill>
              <a:srgbClr val="D120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788843" y="12700"/>
            <a:ext cx="3642995" cy="61778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">
            <a:extLst>
              <a:ext uri="{FF2B5EF4-FFF2-40B4-BE49-F238E27FC236}">
                <a16:creationId xmlns:a16="http://schemas.microsoft.com/office/drawing/2014/main" id="{47D5BCA9-D0C8-4585-8F8A-2A7DAB7E1A32}"/>
              </a:ext>
            </a:extLst>
          </p:cNvPr>
          <p:cNvSpPr/>
          <p:nvPr/>
        </p:nvSpPr>
        <p:spPr>
          <a:xfrm>
            <a:off x="1496614" y="6185865"/>
            <a:ext cx="0" cy="1374140"/>
          </a:xfrm>
          <a:custGeom>
            <a:avLst/>
            <a:gdLst/>
            <a:ahLst/>
            <a:cxnLst/>
            <a:rect l="l" t="t" r="r" b="b"/>
            <a:pathLst>
              <a:path h="1374140">
                <a:moveTo>
                  <a:pt x="0" y="0"/>
                </a:moveTo>
                <a:lnTo>
                  <a:pt x="0" y="1374139"/>
                </a:lnTo>
              </a:path>
            </a:pathLst>
          </a:custGeom>
          <a:ln w="11264">
            <a:solidFill>
              <a:srgbClr val="B61828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34" name="object 6">
            <a:extLst>
              <a:ext uri="{FF2B5EF4-FFF2-40B4-BE49-F238E27FC236}">
                <a16:creationId xmlns:a16="http://schemas.microsoft.com/office/drawing/2014/main" id="{1558E11E-66BE-40D1-8384-A2D83167A7F9}"/>
              </a:ext>
            </a:extLst>
          </p:cNvPr>
          <p:cNvSpPr/>
          <p:nvPr/>
        </p:nvSpPr>
        <p:spPr>
          <a:xfrm>
            <a:off x="0" y="6180997"/>
            <a:ext cx="13442941" cy="0"/>
          </a:xfrm>
          <a:custGeom>
            <a:avLst/>
            <a:gdLst/>
            <a:ahLst/>
            <a:cxnLst/>
            <a:rect l="l" t="t" r="r" b="b"/>
            <a:pathLst>
              <a:path w="1069213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6350">
            <a:solidFill>
              <a:srgbClr val="D1203C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43" name="bk object 16">
            <a:extLst>
              <a:ext uri="{FF2B5EF4-FFF2-40B4-BE49-F238E27FC236}">
                <a16:creationId xmlns:a16="http://schemas.microsoft.com/office/drawing/2014/main" id="{288D1BA8-5C55-409D-B9D7-4E37DD87404E}"/>
              </a:ext>
            </a:extLst>
          </p:cNvPr>
          <p:cNvSpPr/>
          <p:nvPr/>
        </p:nvSpPr>
        <p:spPr>
          <a:xfrm>
            <a:off x="1496614" y="0"/>
            <a:ext cx="0" cy="1555750"/>
          </a:xfrm>
          <a:custGeom>
            <a:avLst/>
            <a:gdLst/>
            <a:ahLst/>
            <a:cxnLst/>
            <a:rect l="l" t="t" r="r" b="b"/>
            <a:pathLst>
              <a:path h="1555750">
                <a:moveTo>
                  <a:pt x="0" y="0"/>
                </a:moveTo>
                <a:lnTo>
                  <a:pt x="0" y="1555559"/>
                </a:lnTo>
              </a:path>
            </a:pathLst>
          </a:custGeom>
          <a:ln w="11264">
            <a:solidFill>
              <a:srgbClr val="B61828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44" name="bk object 18">
            <a:extLst>
              <a:ext uri="{FF2B5EF4-FFF2-40B4-BE49-F238E27FC236}">
                <a16:creationId xmlns:a16="http://schemas.microsoft.com/office/drawing/2014/main" id="{14A9D29B-8627-44E6-BE7D-F3CF5708D996}"/>
              </a:ext>
            </a:extLst>
          </p:cNvPr>
          <p:cNvSpPr/>
          <p:nvPr/>
        </p:nvSpPr>
        <p:spPr>
          <a:xfrm>
            <a:off x="1496614" y="1555559"/>
            <a:ext cx="0" cy="4630420"/>
          </a:xfrm>
          <a:custGeom>
            <a:avLst/>
            <a:gdLst/>
            <a:ahLst/>
            <a:cxnLst/>
            <a:rect l="l" t="t" r="r" b="b"/>
            <a:pathLst>
              <a:path h="4630420">
                <a:moveTo>
                  <a:pt x="0" y="0"/>
                </a:moveTo>
                <a:lnTo>
                  <a:pt x="0" y="4630305"/>
                </a:lnTo>
              </a:path>
            </a:pathLst>
          </a:custGeom>
          <a:ln w="70726">
            <a:solidFill>
              <a:srgbClr val="B61828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45" name="object 2">
            <a:extLst>
              <a:ext uri="{FF2B5EF4-FFF2-40B4-BE49-F238E27FC236}">
                <a16:creationId xmlns:a16="http://schemas.microsoft.com/office/drawing/2014/main" id="{0EDE9B97-7829-41E3-8E75-D570C05A7590}"/>
              </a:ext>
            </a:extLst>
          </p:cNvPr>
          <p:cNvSpPr txBox="1">
            <a:spLocks/>
          </p:cNvSpPr>
          <p:nvPr/>
        </p:nvSpPr>
        <p:spPr>
          <a:xfrm>
            <a:off x="1997869" y="227409"/>
            <a:ext cx="7019204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550" b="0" i="0">
                <a:solidFill>
                  <a:srgbClr val="B61828"/>
                </a:solidFill>
                <a:latin typeface="Montserrat Light"/>
                <a:ea typeface="+mj-ea"/>
                <a:cs typeface="Montserrat Light"/>
              </a:defRPr>
            </a:lvl1pPr>
          </a:lstStyle>
          <a:p>
            <a:pPr marL="12701">
              <a:spcBef>
                <a:spcPts val="100"/>
              </a:spcBef>
            </a:pPr>
            <a:r>
              <a:rPr lang="pl-PL" sz="3200" kern="0" spc="-20" dirty="0">
                <a:solidFill>
                  <a:srgbClr val="000000"/>
                </a:solidFill>
                <a:latin typeface="+mj-lt"/>
                <a:cs typeface="Montserrat"/>
              </a:rPr>
              <a:t>Sposób ubiegania się o dofinansowanie</a:t>
            </a:r>
            <a:endParaRPr lang="pl-PL" sz="3200" kern="0" dirty="0">
              <a:latin typeface="+mj-lt"/>
              <a:cs typeface="Montserrat"/>
            </a:endParaRPr>
          </a:p>
        </p:txBody>
      </p:sp>
      <p:pic>
        <p:nvPicPr>
          <p:cNvPr id="37" name="Obraz 36">
            <a:extLst>
              <a:ext uri="{FF2B5EF4-FFF2-40B4-BE49-F238E27FC236}">
                <a16:creationId xmlns:a16="http://schemas.microsoft.com/office/drawing/2014/main" id="{0DBDE35C-3FEF-4347-B045-4DB5FBB1F4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4278" y="6573641"/>
            <a:ext cx="2005584" cy="652272"/>
          </a:xfrm>
          <a:prstGeom prst="rect">
            <a:avLst/>
          </a:prstGeom>
        </p:spPr>
      </p:pic>
      <p:pic>
        <p:nvPicPr>
          <p:cNvPr id="17" name="Obraz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869" y="6482375"/>
            <a:ext cx="8783856" cy="954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8470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 txBox="1"/>
          <p:nvPr/>
        </p:nvSpPr>
        <p:spPr>
          <a:xfrm>
            <a:off x="1999201" y="884290"/>
            <a:ext cx="6704268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pl-PL" sz="2200" dirty="0">
                <a:solidFill>
                  <a:srgbClr val="D1203C"/>
                </a:solidFill>
                <a:latin typeface="+mj-lt"/>
                <a:cs typeface="Montserrat"/>
              </a:rPr>
              <a:t>Jak ustalić zatrudnienie w firmie? (</a:t>
            </a:r>
            <a:r>
              <a:rPr lang="pl-PL" sz="2200" dirty="0" err="1">
                <a:solidFill>
                  <a:srgbClr val="D1203C"/>
                </a:solidFill>
                <a:latin typeface="+mj-lt"/>
                <a:cs typeface="Montserrat"/>
              </a:rPr>
              <a:t>FTE</a:t>
            </a:r>
            <a:r>
              <a:rPr lang="pl-PL" sz="2200" dirty="0">
                <a:solidFill>
                  <a:srgbClr val="D1203C"/>
                </a:solidFill>
                <a:latin typeface="+mj-lt"/>
                <a:cs typeface="Montserrat"/>
              </a:rPr>
              <a:t>)</a:t>
            </a:r>
            <a:endParaRPr sz="2200" dirty="0">
              <a:latin typeface="+mj-lt"/>
              <a:cs typeface="Montserra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616869" y="1428386"/>
            <a:ext cx="8077200" cy="44448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600" dirty="0" err="1"/>
              <a:t>FTE</a:t>
            </a:r>
            <a:r>
              <a:rPr lang="pl-PL" sz="1600" dirty="0"/>
              <a:t> to jednostka, według której współczynnik zaangażowania lub zdolności pracownika jest przeliczany na 100% zdolności – </a:t>
            </a:r>
            <a:r>
              <a:rPr lang="pl-PL" sz="1600" b="1" dirty="0"/>
              <a:t>jest to odpowiednik pełnych etatów</a:t>
            </a:r>
            <a:r>
              <a:rPr lang="pl-PL" sz="1600" dirty="0"/>
              <a:t>;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l-PL" sz="16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600" dirty="0"/>
              <a:t>określając zatrudnienie w firmie uwzględniamy liczbę osób związanych z przedsiębiorcą </a:t>
            </a:r>
            <a:r>
              <a:rPr lang="pl-PL" sz="1600" b="1" dirty="0"/>
              <a:t>stosunkiem pracy w przeliczeniu na pełne etaty zgodnie z ustawowym czasem pracy</a:t>
            </a:r>
            <a:r>
              <a:rPr lang="pl-PL" sz="1600" dirty="0"/>
              <a:t>;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l-PL" sz="16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600" dirty="0"/>
              <a:t>liczymy </a:t>
            </a:r>
            <a:r>
              <a:rPr lang="pl-PL" sz="1600" b="1" dirty="0"/>
              <a:t>tylko osoby zatrudnione bezpośrednio przez przedsiębiorcę składającego wniosek</a:t>
            </a:r>
            <a:r>
              <a:rPr lang="pl-PL" sz="1600" dirty="0"/>
              <a:t> o dofinansowanie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l-PL" sz="1600" b="1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600" b="1" dirty="0"/>
              <a:t>UWAGA! NIE UWZGLĘDNIAMY OSÓB ZATRUDNIONYCH</a:t>
            </a:r>
            <a:br>
              <a:rPr lang="pl-PL" sz="1600" b="1" dirty="0"/>
            </a:br>
            <a:r>
              <a:rPr lang="pl-PL" sz="1600" b="1" dirty="0"/>
              <a:t>W PODMIOTACH POWIĄZANYCH Z PRZEDSIĘBIORCĄ - </a:t>
            </a:r>
            <a:r>
              <a:rPr lang="pl-PL" sz="1600" dirty="0"/>
              <a:t>inaczej niż przy określeniu statusu średniego przedsiębiorcy.</a:t>
            </a:r>
          </a:p>
        </p:txBody>
      </p:sp>
      <p:sp>
        <p:nvSpPr>
          <p:cNvPr id="15" name="object 15"/>
          <p:cNvSpPr/>
          <p:nvPr/>
        </p:nvSpPr>
        <p:spPr>
          <a:xfrm>
            <a:off x="2036816" y="1373240"/>
            <a:ext cx="1225550" cy="0"/>
          </a:xfrm>
          <a:custGeom>
            <a:avLst/>
            <a:gdLst/>
            <a:ahLst/>
            <a:cxnLst/>
            <a:rect l="l" t="t" r="r" b="b"/>
            <a:pathLst>
              <a:path w="1225550">
                <a:moveTo>
                  <a:pt x="0" y="0"/>
                </a:moveTo>
                <a:lnTo>
                  <a:pt x="1225042" y="0"/>
                </a:lnTo>
              </a:path>
            </a:pathLst>
          </a:custGeom>
          <a:ln w="52679">
            <a:solidFill>
              <a:srgbClr val="D120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788843" y="12700"/>
            <a:ext cx="3642995" cy="61778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">
            <a:extLst>
              <a:ext uri="{FF2B5EF4-FFF2-40B4-BE49-F238E27FC236}">
                <a16:creationId xmlns:a16="http://schemas.microsoft.com/office/drawing/2014/main" id="{47D5BCA9-D0C8-4585-8F8A-2A7DAB7E1A32}"/>
              </a:ext>
            </a:extLst>
          </p:cNvPr>
          <p:cNvSpPr/>
          <p:nvPr/>
        </p:nvSpPr>
        <p:spPr>
          <a:xfrm>
            <a:off x="1496614" y="6185865"/>
            <a:ext cx="0" cy="1374140"/>
          </a:xfrm>
          <a:custGeom>
            <a:avLst/>
            <a:gdLst/>
            <a:ahLst/>
            <a:cxnLst/>
            <a:rect l="l" t="t" r="r" b="b"/>
            <a:pathLst>
              <a:path h="1374140">
                <a:moveTo>
                  <a:pt x="0" y="0"/>
                </a:moveTo>
                <a:lnTo>
                  <a:pt x="0" y="1374139"/>
                </a:lnTo>
              </a:path>
            </a:pathLst>
          </a:custGeom>
          <a:ln w="11264">
            <a:solidFill>
              <a:srgbClr val="B61828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34" name="object 6">
            <a:extLst>
              <a:ext uri="{FF2B5EF4-FFF2-40B4-BE49-F238E27FC236}">
                <a16:creationId xmlns:a16="http://schemas.microsoft.com/office/drawing/2014/main" id="{1558E11E-66BE-40D1-8384-A2D83167A7F9}"/>
              </a:ext>
            </a:extLst>
          </p:cNvPr>
          <p:cNvSpPr/>
          <p:nvPr/>
        </p:nvSpPr>
        <p:spPr>
          <a:xfrm>
            <a:off x="0" y="6180997"/>
            <a:ext cx="13442941" cy="0"/>
          </a:xfrm>
          <a:custGeom>
            <a:avLst/>
            <a:gdLst/>
            <a:ahLst/>
            <a:cxnLst/>
            <a:rect l="l" t="t" r="r" b="b"/>
            <a:pathLst>
              <a:path w="1069213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6350">
            <a:solidFill>
              <a:srgbClr val="D1203C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43" name="bk object 16">
            <a:extLst>
              <a:ext uri="{FF2B5EF4-FFF2-40B4-BE49-F238E27FC236}">
                <a16:creationId xmlns:a16="http://schemas.microsoft.com/office/drawing/2014/main" id="{288D1BA8-5C55-409D-B9D7-4E37DD87404E}"/>
              </a:ext>
            </a:extLst>
          </p:cNvPr>
          <p:cNvSpPr/>
          <p:nvPr/>
        </p:nvSpPr>
        <p:spPr>
          <a:xfrm>
            <a:off x="1496614" y="0"/>
            <a:ext cx="0" cy="1555750"/>
          </a:xfrm>
          <a:custGeom>
            <a:avLst/>
            <a:gdLst/>
            <a:ahLst/>
            <a:cxnLst/>
            <a:rect l="l" t="t" r="r" b="b"/>
            <a:pathLst>
              <a:path h="1555750">
                <a:moveTo>
                  <a:pt x="0" y="0"/>
                </a:moveTo>
                <a:lnTo>
                  <a:pt x="0" y="1555559"/>
                </a:lnTo>
              </a:path>
            </a:pathLst>
          </a:custGeom>
          <a:ln w="11264">
            <a:solidFill>
              <a:srgbClr val="B61828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44" name="bk object 18">
            <a:extLst>
              <a:ext uri="{FF2B5EF4-FFF2-40B4-BE49-F238E27FC236}">
                <a16:creationId xmlns:a16="http://schemas.microsoft.com/office/drawing/2014/main" id="{14A9D29B-8627-44E6-BE7D-F3CF5708D996}"/>
              </a:ext>
            </a:extLst>
          </p:cNvPr>
          <p:cNvSpPr/>
          <p:nvPr/>
        </p:nvSpPr>
        <p:spPr>
          <a:xfrm>
            <a:off x="1496614" y="1555559"/>
            <a:ext cx="0" cy="4630420"/>
          </a:xfrm>
          <a:custGeom>
            <a:avLst/>
            <a:gdLst/>
            <a:ahLst/>
            <a:cxnLst/>
            <a:rect l="l" t="t" r="r" b="b"/>
            <a:pathLst>
              <a:path h="4630420">
                <a:moveTo>
                  <a:pt x="0" y="0"/>
                </a:moveTo>
                <a:lnTo>
                  <a:pt x="0" y="4630305"/>
                </a:lnTo>
              </a:path>
            </a:pathLst>
          </a:custGeom>
          <a:ln w="70726">
            <a:solidFill>
              <a:srgbClr val="B61828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45" name="object 2">
            <a:extLst>
              <a:ext uri="{FF2B5EF4-FFF2-40B4-BE49-F238E27FC236}">
                <a16:creationId xmlns:a16="http://schemas.microsoft.com/office/drawing/2014/main" id="{0EDE9B97-7829-41E3-8E75-D570C05A7590}"/>
              </a:ext>
            </a:extLst>
          </p:cNvPr>
          <p:cNvSpPr txBox="1">
            <a:spLocks/>
          </p:cNvSpPr>
          <p:nvPr/>
        </p:nvSpPr>
        <p:spPr>
          <a:xfrm>
            <a:off x="1997869" y="227409"/>
            <a:ext cx="7019204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550" b="0" i="0">
                <a:solidFill>
                  <a:srgbClr val="B61828"/>
                </a:solidFill>
                <a:latin typeface="Montserrat Light"/>
                <a:ea typeface="+mj-ea"/>
                <a:cs typeface="Montserrat Light"/>
              </a:defRPr>
            </a:lvl1pPr>
          </a:lstStyle>
          <a:p>
            <a:pPr marL="12701">
              <a:spcBef>
                <a:spcPts val="100"/>
              </a:spcBef>
            </a:pPr>
            <a:r>
              <a:rPr lang="pl-PL" sz="3200" kern="0" spc="-20" dirty="0">
                <a:solidFill>
                  <a:srgbClr val="000000"/>
                </a:solidFill>
                <a:latin typeface="+mj-lt"/>
                <a:cs typeface="Montserrat"/>
              </a:rPr>
              <a:t>Sposób ubiegania się o dofinansowanie</a:t>
            </a:r>
            <a:endParaRPr lang="pl-PL" sz="3200" kern="0" dirty="0">
              <a:latin typeface="+mj-lt"/>
              <a:cs typeface="Montserrat"/>
            </a:endParaRPr>
          </a:p>
        </p:txBody>
      </p:sp>
      <p:pic>
        <p:nvPicPr>
          <p:cNvPr id="37" name="Obraz 36">
            <a:extLst>
              <a:ext uri="{FF2B5EF4-FFF2-40B4-BE49-F238E27FC236}">
                <a16:creationId xmlns:a16="http://schemas.microsoft.com/office/drawing/2014/main" id="{0DBDE35C-3FEF-4347-B045-4DB5FBB1F4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4278" y="6573641"/>
            <a:ext cx="2005584" cy="652272"/>
          </a:xfrm>
          <a:prstGeom prst="rect">
            <a:avLst/>
          </a:prstGeom>
        </p:spPr>
      </p:pic>
      <p:pic>
        <p:nvPicPr>
          <p:cNvPr id="17" name="Obraz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869" y="6482375"/>
            <a:ext cx="8783856" cy="954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068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 txBox="1"/>
          <p:nvPr/>
        </p:nvSpPr>
        <p:spPr>
          <a:xfrm>
            <a:off x="1999201" y="884290"/>
            <a:ext cx="6704268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pl-PL" sz="2200" dirty="0">
                <a:solidFill>
                  <a:srgbClr val="D1203C"/>
                </a:solidFill>
                <a:latin typeface="+mj-lt"/>
                <a:cs typeface="Montserrat"/>
              </a:rPr>
              <a:t>Jak ustalić zatrudnienie w firmie? (</a:t>
            </a:r>
            <a:r>
              <a:rPr lang="pl-PL" sz="2200" dirty="0" err="1">
                <a:solidFill>
                  <a:srgbClr val="D1203C"/>
                </a:solidFill>
                <a:latin typeface="+mj-lt"/>
                <a:cs typeface="Montserrat"/>
              </a:rPr>
              <a:t>FTE</a:t>
            </a:r>
            <a:r>
              <a:rPr lang="pl-PL" sz="2200" dirty="0">
                <a:solidFill>
                  <a:srgbClr val="D1203C"/>
                </a:solidFill>
                <a:latin typeface="+mj-lt"/>
                <a:cs typeface="Montserrat"/>
              </a:rPr>
              <a:t>) – ciąg dalszy</a:t>
            </a:r>
            <a:endParaRPr sz="2200" dirty="0">
              <a:latin typeface="+mj-lt"/>
              <a:cs typeface="Montserra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999201" y="1490704"/>
            <a:ext cx="7237667" cy="40372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600" dirty="0"/>
              <a:t>uwzględniamy tylko liczbę osób związanych z przedsiębiorcą </a:t>
            </a:r>
            <a:r>
              <a:rPr lang="pl-PL" sz="1600" b="1" dirty="0"/>
              <a:t>stosunkiem pracy </a:t>
            </a:r>
            <a:r>
              <a:rPr lang="pl-PL" sz="1600" dirty="0"/>
              <a:t>(jeśli właściciel jest pracownikiem firmy, jest uwzględniany w kalkulacji),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600" dirty="0"/>
              <a:t>liczbę osób przeliczamy na pełne etaty zgodnie z ustawowym czasem pracy.</a:t>
            </a:r>
          </a:p>
          <a:p>
            <a:pPr>
              <a:lnSpc>
                <a:spcPct val="150000"/>
              </a:lnSpc>
            </a:pPr>
            <a:endParaRPr lang="pl-PL" sz="1600" dirty="0"/>
          </a:p>
          <a:p>
            <a:pPr>
              <a:lnSpc>
                <a:spcPct val="150000"/>
              </a:lnSpc>
            </a:pPr>
            <a:r>
              <a:rPr lang="pl-PL" sz="1600" dirty="0"/>
              <a:t>Jeśli w umowie o  pracę nie napisano inaczej, </a:t>
            </a:r>
            <a:r>
              <a:rPr lang="pl-PL" sz="1600" b="1" dirty="0"/>
              <a:t>obowiązuje podstawowy wymiar czasu pracy</a:t>
            </a:r>
            <a:r>
              <a:rPr lang="pl-PL" sz="1600" dirty="0"/>
              <a:t>, co oznacza: 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600" dirty="0"/>
              <a:t>8 godzin pracy w ciągu dnia, 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600" dirty="0"/>
              <a:t>40 godzin pracy w tygodniu (jeśli tydzień jest pięciodniowy), 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600" dirty="0"/>
              <a:t>okres rozliczeniowy nie przekraczający 4 miesięcy. </a:t>
            </a:r>
          </a:p>
          <a:p>
            <a:pPr>
              <a:lnSpc>
                <a:spcPct val="150000"/>
              </a:lnSpc>
            </a:pPr>
            <a:endParaRPr lang="pl-PL" sz="1600" dirty="0"/>
          </a:p>
          <a:p>
            <a:pPr>
              <a:lnSpc>
                <a:spcPct val="150000"/>
              </a:lnSpc>
            </a:pPr>
            <a:r>
              <a:rPr lang="pl-PL" sz="1600" dirty="0"/>
              <a:t>Pełny wymiar czasu pracy to regulacja art. 129 § 1 kodeksu pracy.</a:t>
            </a:r>
          </a:p>
        </p:txBody>
      </p:sp>
      <p:sp>
        <p:nvSpPr>
          <p:cNvPr id="15" name="object 15"/>
          <p:cNvSpPr/>
          <p:nvPr/>
        </p:nvSpPr>
        <p:spPr>
          <a:xfrm>
            <a:off x="2036816" y="1373240"/>
            <a:ext cx="1225550" cy="0"/>
          </a:xfrm>
          <a:custGeom>
            <a:avLst/>
            <a:gdLst/>
            <a:ahLst/>
            <a:cxnLst/>
            <a:rect l="l" t="t" r="r" b="b"/>
            <a:pathLst>
              <a:path w="1225550">
                <a:moveTo>
                  <a:pt x="0" y="0"/>
                </a:moveTo>
                <a:lnTo>
                  <a:pt x="1225042" y="0"/>
                </a:lnTo>
              </a:path>
            </a:pathLst>
          </a:custGeom>
          <a:ln w="52679">
            <a:solidFill>
              <a:srgbClr val="D120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788843" y="12700"/>
            <a:ext cx="3642995" cy="61778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">
            <a:extLst>
              <a:ext uri="{FF2B5EF4-FFF2-40B4-BE49-F238E27FC236}">
                <a16:creationId xmlns:a16="http://schemas.microsoft.com/office/drawing/2014/main" id="{47D5BCA9-D0C8-4585-8F8A-2A7DAB7E1A32}"/>
              </a:ext>
            </a:extLst>
          </p:cNvPr>
          <p:cNvSpPr/>
          <p:nvPr/>
        </p:nvSpPr>
        <p:spPr>
          <a:xfrm>
            <a:off x="1496614" y="6185865"/>
            <a:ext cx="0" cy="1374140"/>
          </a:xfrm>
          <a:custGeom>
            <a:avLst/>
            <a:gdLst/>
            <a:ahLst/>
            <a:cxnLst/>
            <a:rect l="l" t="t" r="r" b="b"/>
            <a:pathLst>
              <a:path h="1374140">
                <a:moveTo>
                  <a:pt x="0" y="0"/>
                </a:moveTo>
                <a:lnTo>
                  <a:pt x="0" y="1374139"/>
                </a:lnTo>
              </a:path>
            </a:pathLst>
          </a:custGeom>
          <a:ln w="11264">
            <a:solidFill>
              <a:srgbClr val="B61828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34" name="object 6">
            <a:extLst>
              <a:ext uri="{FF2B5EF4-FFF2-40B4-BE49-F238E27FC236}">
                <a16:creationId xmlns:a16="http://schemas.microsoft.com/office/drawing/2014/main" id="{1558E11E-66BE-40D1-8384-A2D83167A7F9}"/>
              </a:ext>
            </a:extLst>
          </p:cNvPr>
          <p:cNvSpPr/>
          <p:nvPr/>
        </p:nvSpPr>
        <p:spPr>
          <a:xfrm>
            <a:off x="0" y="6180997"/>
            <a:ext cx="13442941" cy="0"/>
          </a:xfrm>
          <a:custGeom>
            <a:avLst/>
            <a:gdLst/>
            <a:ahLst/>
            <a:cxnLst/>
            <a:rect l="l" t="t" r="r" b="b"/>
            <a:pathLst>
              <a:path w="1069213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6350">
            <a:solidFill>
              <a:srgbClr val="D1203C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43" name="bk object 16">
            <a:extLst>
              <a:ext uri="{FF2B5EF4-FFF2-40B4-BE49-F238E27FC236}">
                <a16:creationId xmlns:a16="http://schemas.microsoft.com/office/drawing/2014/main" id="{288D1BA8-5C55-409D-B9D7-4E37DD87404E}"/>
              </a:ext>
            </a:extLst>
          </p:cNvPr>
          <p:cNvSpPr/>
          <p:nvPr/>
        </p:nvSpPr>
        <p:spPr>
          <a:xfrm>
            <a:off x="1496614" y="0"/>
            <a:ext cx="0" cy="1555750"/>
          </a:xfrm>
          <a:custGeom>
            <a:avLst/>
            <a:gdLst/>
            <a:ahLst/>
            <a:cxnLst/>
            <a:rect l="l" t="t" r="r" b="b"/>
            <a:pathLst>
              <a:path h="1555750">
                <a:moveTo>
                  <a:pt x="0" y="0"/>
                </a:moveTo>
                <a:lnTo>
                  <a:pt x="0" y="1555559"/>
                </a:lnTo>
              </a:path>
            </a:pathLst>
          </a:custGeom>
          <a:ln w="11264">
            <a:solidFill>
              <a:srgbClr val="B61828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44" name="bk object 18">
            <a:extLst>
              <a:ext uri="{FF2B5EF4-FFF2-40B4-BE49-F238E27FC236}">
                <a16:creationId xmlns:a16="http://schemas.microsoft.com/office/drawing/2014/main" id="{14A9D29B-8627-44E6-BE7D-F3CF5708D996}"/>
              </a:ext>
            </a:extLst>
          </p:cNvPr>
          <p:cNvSpPr/>
          <p:nvPr/>
        </p:nvSpPr>
        <p:spPr>
          <a:xfrm>
            <a:off x="1496614" y="1555559"/>
            <a:ext cx="0" cy="4630420"/>
          </a:xfrm>
          <a:custGeom>
            <a:avLst/>
            <a:gdLst/>
            <a:ahLst/>
            <a:cxnLst/>
            <a:rect l="l" t="t" r="r" b="b"/>
            <a:pathLst>
              <a:path h="4630420">
                <a:moveTo>
                  <a:pt x="0" y="0"/>
                </a:moveTo>
                <a:lnTo>
                  <a:pt x="0" y="4630305"/>
                </a:lnTo>
              </a:path>
            </a:pathLst>
          </a:custGeom>
          <a:ln w="70726">
            <a:solidFill>
              <a:srgbClr val="B61828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45" name="object 2">
            <a:extLst>
              <a:ext uri="{FF2B5EF4-FFF2-40B4-BE49-F238E27FC236}">
                <a16:creationId xmlns:a16="http://schemas.microsoft.com/office/drawing/2014/main" id="{0EDE9B97-7829-41E3-8E75-D570C05A7590}"/>
              </a:ext>
            </a:extLst>
          </p:cNvPr>
          <p:cNvSpPr txBox="1">
            <a:spLocks/>
          </p:cNvSpPr>
          <p:nvPr/>
        </p:nvSpPr>
        <p:spPr>
          <a:xfrm>
            <a:off x="1997869" y="227409"/>
            <a:ext cx="7019204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550" b="0" i="0">
                <a:solidFill>
                  <a:srgbClr val="B61828"/>
                </a:solidFill>
                <a:latin typeface="Montserrat Light"/>
                <a:ea typeface="+mj-ea"/>
                <a:cs typeface="Montserrat Light"/>
              </a:defRPr>
            </a:lvl1pPr>
          </a:lstStyle>
          <a:p>
            <a:pPr marL="12701">
              <a:spcBef>
                <a:spcPts val="100"/>
              </a:spcBef>
            </a:pPr>
            <a:r>
              <a:rPr lang="pl-PL" sz="3200" kern="0" spc="-20" dirty="0">
                <a:solidFill>
                  <a:srgbClr val="000000"/>
                </a:solidFill>
                <a:latin typeface="+mj-lt"/>
                <a:cs typeface="Montserrat"/>
              </a:rPr>
              <a:t>Sposób ubiegania się o dofinansowanie</a:t>
            </a:r>
            <a:endParaRPr lang="pl-PL" sz="3200" kern="0" dirty="0">
              <a:latin typeface="+mj-lt"/>
              <a:cs typeface="Montserrat"/>
            </a:endParaRPr>
          </a:p>
        </p:txBody>
      </p:sp>
      <p:pic>
        <p:nvPicPr>
          <p:cNvPr id="37" name="Obraz 36">
            <a:extLst>
              <a:ext uri="{FF2B5EF4-FFF2-40B4-BE49-F238E27FC236}">
                <a16:creationId xmlns:a16="http://schemas.microsoft.com/office/drawing/2014/main" id="{0DBDE35C-3FEF-4347-B045-4DB5FBB1F4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4278" y="6573641"/>
            <a:ext cx="2005584" cy="652272"/>
          </a:xfrm>
          <a:prstGeom prst="rect">
            <a:avLst/>
          </a:prstGeom>
        </p:spPr>
      </p:pic>
      <p:pic>
        <p:nvPicPr>
          <p:cNvPr id="17" name="Obraz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869" y="6482375"/>
            <a:ext cx="8783856" cy="954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3426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 txBox="1"/>
          <p:nvPr/>
        </p:nvSpPr>
        <p:spPr>
          <a:xfrm>
            <a:off x="1999201" y="884290"/>
            <a:ext cx="6704268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pl-PL" sz="2200" dirty="0">
                <a:solidFill>
                  <a:srgbClr val="D1203C"/>
                </a:solidFill>
                <a:latin typeface="+mj-lt"/>
                <a:cs typeface="Montserrat"/>
              </a:rPr>
              <a:t>Jak obliczyć wysokość dofinansowania?</a:t>
            </a:r>
            <a:endParaRPr sz="2200" dirty="0">
              <a:latin typeface="+mj-lt"/>
              <a:cs typeface="Montserra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999201" y="1490704"/>
            <a:ext cx="7618668" cy="4075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1600" b="1" dirty="0"/>
              <a:t>JEŚLI SPEŁNIASZ WARUNEK SPADKU OBROTÓW, USTAL LICZBĘ PRACOWNIKÓW I ZDECYDUJ, NA ILE MIESIĘCY CHCESZ OTRZYMAĆ WSPARCIE</a:t>
            </a:r>
            <a:endParaRPr lang="pl-PL" sz="1600" dirty="0"/>
          </a:p>
          <a:p>
            <a:pPr>
              <a:lnSpc>
                <a:spcPct val="150000"/>
              </a:lnSpc>
            </a:pPr>
            <a:endParaRPr lang="pl-PL" sz="1600" dirty="0"/>
          </a:p>
          <a:p>
            <a:pPr>
              <a:lnSpc>
                <a:spcPct val="150000"/>
              </a:lnSpc>
            </a:pPr>
            <a:r>
              <a:rPr lang="pl-PL" sz="1600" dirty="0"/>
              <a:t>Przykład obliczenia: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600" dirty="0"/>
              <a:t>Liczba zatrudnionych (</a:t>
            </a:r>
            <a:r>
              <a:rPr lang="pl-PL" sz="1600" dirty="0" err="1"/>
              <a:t>FTE</a:t>
            </a:r>
            <a:r>
              <a:rPr lang="pl-PL" sz="1600" dirty="0"/>
              <a:t>) = 52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600" dirty="0"/>
              <a:t>Stawka jednostkowa uzależniona od liczby zatrudnionych = 65 737,62 zł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600" dirty="0"/>
              <a:t>Liczba miesięcy finansowania kapitału obrotowego = 3</a:t>
            </a:r>
          </a:p>
          <a:p>
            <a:pPr>
              <a:lnSpc>
                <a:spcPct val="150000"/>
              </a:lnSpc>
            </a:pPr>
            <a:br>
              <a:rPr lang="pl-PL" sz="1600" dirty="0"/>
            </a:br>
            <a:r>
              <a:rPr lang="pl-PL" sz="1600" dirty="0"/>
              <a:t>Dofinansowanie: 65 737,62 zł * 3 = 197 212,86 zł</a:t>
            </a:r>
          </a:p>
          <a:p>
            <a:pPr>
              <a:lnSpc>
                <a:spcPct val="150000"/>
              </a:lnSpc>
            </a:pPr>
            <a:endParaRPr lang="pl-PL" sz="1600" dirty="0"/>
          </a:p>
          <a:p>
            <a:pPr>
              <a:lnSpc>
                <a:spcPct val="150000"/>
              </a:lnSpc>
            </a:pPr>
            <a:r>
              <a:rPr lang="pl-PL" sz="1600" b="1" dirty="0"/>
              <a:t>SKOMPLIKOWANE? ZROBIMY TO ZA CIEBIE – TO TYLKO PRZYKŁAD </a:t>
            </a:r>
            <a:r>
              <a:rPr lang="pl-PL" sz="1600" b="1" dirty="0">
                <a:sym typeface="Wingdings" panose="05000000000000000000" pitchFamily="2" charset="2"/>
              </a:rPr>
              <a:t></a:t>
            </a:r>
            <a:endParaRPr lang="pl-PL" sz="1600" b="1" dirty="0"/>
          </a:p>
        </p:txBody>
      </p:sp>
      <p:sp>
        <p:nvSpPr>
          <p:cNvPr id="15" name="object 15"/>
          <p:cNvSpPr/>
          <p:nvPr/>
        </p:nvSpPr>
        <p:spPr>
          <a:xfrm>
            <a:off x="2036816" y="1373240"/>
            <a:ext cx="1225550" cy="0"/>
          </a:xfrm>
          <a:custGeom>
            <a:avLst/>
            <a:gdLst/>
            <a:ahLst/>
            <a:cxnLst/>
            <a:rect l="l" t="t" r="r" b="b"/>
            <a:pathLst>
              <a:path w="1225550">
                <a:moveTo>
                  <a:pt x="0" y="0"/>
                </a:moveTo>
                <a:lnTo>
                  <a:pt x="1225042" y="0"/>
                </a:lnTo>
              </a:path>
            </a:pathLst>
          </a:custGeom>
          <a:ln w="52679">
            <a:solidFill>
              <a:srgbClr val="D120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788843" y="12700"/>
            <a:ext cx="3642995" cy="61778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">
            <a:extLst>
              <a:ext uri="{FF2B5EF4-FFF2-40B4-BE49-F238E27FC236}">
                <a16:creationId xmlns:a16="http://schemas.microsoft.com/office/drawing/2014/main" id="{47D5BCA9-D0C8-4585-8F8A-2A7DAB7E1A32}"/>
              </a:ext>
            </a:extLst>
          </p:cNvPr>
          <p:cNvSpPr/>
          <p:nvPr/>
        </p:nvSpPr>
        <p:spPr>
          <a:xfrm>
            <a:off x="1496614" y="6185865"/>
            <a:ext cx="0" cy="1374140"/>
          </a:xfrm>
          <a:custGeom>
            <a:avLst/>
            <a:gdLst/>
            <a:ahLst/>
            <a:cxnLst/>
            <a:rect l="l" t="t" r="r" b="b"/>
            <a:pathLst>
              <a:path h="1374140">
                <a:moveTo>
                  <a:pt x="0" y="0"/>
                </a:moveTo>
                <a:lnTo>
                  <a:pt x="0" y="1374139"/>
                </a:lnTo>
              </a:path>
            </a:pathLst>
          </a:custGeom>
          <a:ln w="11264">
            <a:solidFill>
              <a:srgbClr val="B61828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34" name="object 6">
            <a:extLst>
              <a:ext uri="{FF2B5EF4-FFF2-40B4-BE49-F238E27FC236}">
                <a16:creationId xmlns:a16="http://schemas.microsoft.com/office/drawing/2014/main" id="{1558E11E-66BE-40D1-8384-A2D83167A7F9}"/>
              </a:ext>
            </a:extLst>
          </p:cNvPr>
          <p:cNvSpPr/>
          <p:nvPr/>
        </p:nvSpPr>
        <p:spPr>
          <a:xfrm>
            <a:off x="0" y="6180997"/>
            <a:ext cx="13442941" cy="0"/>
          </a:xfrm>
          <a:custGeom>
            <a:avLst/>
            <a:gdLst/>
            <a:ahLst/>
            <a:cxnLst/>
            <a:rect l="l" t="t" r="r" b="b"/>
            <a:pathLst>
              <a:path w="1069213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6350">
            <a:solidFill>
              <a:srgbClr val="D1203C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43" name="bk object 16">
            <a:extLst>
              <a:ext uri="{FF2B5EF4-FFF2-40B4-BE49-F238E27FC236}">
                <a16:creationId xmlns:a16="http://schemas.microsoft.com/office/drawing/2014/main" id="{288D1BA8-5C55-409D-B9D7-4E37DD87404E}"/>
              </a:ext>
            </a:extLst>
          </p:cNvPr>
          <p:cNvSpPr/>
          <p:nvPr/>
        </p:nvSpPr>
        <p:spPr>
          <a:xfrm>
            <a:off x="1496614" y="0"/>
            <a:ext cx="0" cy="1555750"/>
          </a:xfrm>
          <a:custGeom>
            <a:avLst/>
            <a:gdLst/>
            <a:ahLst/>
            <a:cxnLst/>
            <a:rect l="l" t="t" r="r" b="b"/>
            <a:pathLst>
              <a:path h="1555750">
                <a:moveTo>
                  <a:pt x="0" y="0"/>
                </a:moveTo>
                <a:lnTo>
                  <a:pt x="0" y="1555559"/>
                </a:lnTo>
              </a:path>
            </a:pathLst>
          </a:custGeom>
          <a:ln w="11264">
            <a:solidFill>
              <a:srgbClr val="B61828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44" name="bk object 18">
            <a:extLst>
              <a:ext uri="{FF2B5EF4-FFF2-40B4-BE49-F238E27FC236}">
                <a16:creationId xmlns:a16="http://schemas.microsoft.com/office/drawing/2014/main" id="{14A9D29B-8627-44E6-BE7D-F3CF5708D996}"/>
              </a:ext>
            </a:extLst>
          </p:cNvPr>
          <p:cNvSpPr/>
          <p:nvPr/>
        </p:nvSpPr>
        <p:spPr>
          <a:xfrm>
            <a:off x="1496614" y="1555559"/>
            <a:ext cx="0" cy="4630420"/>
          </a:xfrm>
          <a:custGeom>
            <a:avLst/>
            <a:gdLst/>
            <a:ahLst/>
            <a:cxnLst/>
            <a:rect l="l" t="t" r="r" b="b"/>
            <a:pathLst>
              <a:path h="4630420">
                <a:moveTo>
                  <a:pt x="0" y="0"/>
                </a:moveTo>
                <a:lnTo>
                  <a:pt x="0" y="4630305"/>
                </a:lnTo>
              </a:path>
            </a:pathLst>
          </a:custGeom>
          <a:ln w="70726">
            <a:solidFill>
              <a:srgbClr val="B61828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45" name="object 2">
            <a:extLst>
              <a:ext uri="{FF2B5EF4-FFF2-40B4-BE49-F238E27FC236}">
                <a16:creationId xmlns:a16="http://schemas.microsoft.com/office/drawing/2014/main" id="{0EDE9B97-7829-41E3-8E75-D570C05A7590}"/>
              </a:ext>
            </a:extLst>
          </p:cNvPr>
          <p:cNvSpPr txBox="1">
            <a:spLocks/>
          </p:cNvSpPr>
          <p:nvPr/>
        </p:nvSpPr>
        <p:spPr>
          <a:xfrm>
            <a:off x="1997869" y="227409"/>
            <a:ext cx="7019204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550" b="0" i="0">
                <a:solidFill>
                  <a:srgbClr val="B61828"/>
                </a:solidFill>
                <a:latin typeface="Montserrat Light"/>
                <a:ea typeface="+mj-ea"/>
                <a:cs typeface="Montserrat Light"/>
              </a:defRPr>
            </a:lvl1pPr>
          </a:lstStyle>
          <a:p>
            <a:pPr marL="12701">
              <a:spcBef>
                <a:spcPts val="100"/>
              </a:spcBef>
            </a:pPr>
            <a:r>
              <a:rPr lang="pl-PL" sz="3200" kern="0" spc="-20" dirty="0">
                <a:solidFill>
                  <a:srgbClr val="000000"/>
                </a:solidFill>
                <a:latin typeface="+mj-lt"/>
                <a:cs typeface="Montserrat"/>
              </a:rPr>
              <a:t>Sposób ubiegania się o dofinansowanie</a:t>
            </a:r>
            <a:endParaRPr lang="pl-PL" sz="3200" kern="0" dirty="0">
              <a:latin typeface="+mj-lt"/>
              <a:cs typeface="Montserrat"/>
            </a:endParaRPr>
          </a:p>
        </p:txBody>
      </p:sp>
      <p:pic>
        <p:nvPicPr>
          <p:cNvPr id="37" name="Obraz 36">
            <a:extLst>
              <a:ext uri="{FF2B5EF4-FFF2-40B4-BE49-F238E27FC236}">
                <a16:creationId xmlns:a16="http://schemas.microsoft.com/office/drawing/2014/main" id="{0DBDE35C-3FEF-4347-B045-4DB5FBB1F4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4278" y="6573641"/>
            <a:ext cx="2005584" cy="652272"/>
          </a:xfrm>
          <a:prstGeom prst="rect">
            <a:avLst/>
          </a:prstGeom>
        </p:spPr>
      </p:pic>
      <p:pic>
        <p:nvPicPr>
          <p:cNvPr id="17" name="Obraz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869" y="6482375"/>
            <a:ext cx="8783856" cy="954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0729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 txBox="1"/>
          <p:nvPr/>
        </p:nvSpPr>
        <p:spPr>
          <a:xfrm>
            <a:off x="1999201" y="884290"/>
            <a:ext cx="6704268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pl-PL" sz="2200" dirty="0">
                <a:solidFill>
                  <a:srgbClr val="D1203C"/>
                </a:solidFill>
                <a:latin typeface="+mj-lt"/>
                <a:cs typeface="Montserrat"/>
              </a:rPr>
              <a:t>Jak złożyć wniosek?</a:t>
            </a:r>
            <a:endParaRPr sz="2200" dirty="0">
              <a:latin typeface="+mj-lt"/>
              <a:cs typeface="Montserra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999201" y="1490704"/>
            <a:ext cx="7390068" cy="5060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arenR"/>
            </a:pPr>
            <a:r>
              <a:rPr lang="pl-PL" sz="1600" dirty="0"/>
              <a:t>załóż konto w generatorze wniosków pod adresem </a:t>
            </a:r>
            <a:r>
              <a:rPr lang="pl-PL" sz="1600" dirty="0">
                <a:hlinkClick r:id="rId2"/>
              </a:rPr>
              <a:t>https://lsi1420.parp.gov.pl</a:t>
            </a:r>
            <a:r>
              <a:rPr lang="pl-PL" sz="1600" dirty="0"/>
              <a:t>,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arenR"/>
            </a:pPr>
            <a:r>
              <a:rPr lang="pl-PL" sz="1600" dirty="0"/>
              <a:t>wybierz konkurs „dotacja na kapitał obrotowy”,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arenR"/>
            </a:pPr>
            <a:r>
              <a:rPr lang="pl-PL" sz="1600" dirty="0"/>
              <a:t>wybierz województwo, w którym prowadzisz działalność zarejestrowaną w KRS, </a:t>
            </a:r>
            <a:r>
              <a:rPr lang="pl-PL" sz="1600" dirty="0" err="1"/>
              <a:t>CEIDG</a:t>
            </a:r>
            <a:r>
              <a:rPr lang="pl-PL" sz="1600" dirty="0"/>
              <a:t> lub REGON – </a:t>
            </a:r>
            <a:r>
              <a:rPr lang="pl-PL" sz="1600" b="1" dirty="0"/>
              <a:t>NIE POMYL SIĘ TUTAJ</a:t>
            </a:r>
            <a:r>
              <a:rPr lang="pl-PL" sz="1600" dirty="0"/>
              <a:t>,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arenR"/>
            </a:pPr>
            <a:r>
              <a:rPr lang="pl-PL" sz="1600" dirty="0"/>
              <a:t>wypełnij informacje o firmie zgodne z danymi rejestrowymi na dzień złożenia wniosku – </a:t>
            </a:r>
            <a:r>
              <a:rPr lang="pl-PL" sz="1600" b="1" dirty="0"/>
              <a:t>ZADBAJ O PRAWIDŁOWY ADRES E-MAIL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arenR"/>
            </a:pPr>
            <a:r>
              <a:rPr lang="pl-PL" sz="1600" dirty="0"/>
              <a:t>wybierz sposób ustalenia spadku obrotów o 30%,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arenR"/>
            </a:pPr>
            <a:r>
              <a:rPr lang="pl-PL" sz="1600" dirty="0"/>
              <a:t>wprowadź dane o obrotach,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arenR"/>
            </a:pPr>
            <a:r>
              <a:rPr lang="pl-PL" sz="1600" dirty="0"/>
              <a:t>wybierz liczbę pracowników,</a:t>
            </a:r>
          </a:p>
          <a:p>
            <a:pPr lvl="1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pl-PL" sz="1600" b="1" dirty="0"/>
              <a:t>POZOSTAŁE DANE, W TYM WYSOKOŚĆ DOFINANSOWANIA ZOSTANĄ USTALONE I OBLICZONE AUTOMATYCZNIE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arenR"/>
            </a:pPr>
            <a:r>
              <a:rPr lang="pl-PL" sz="1600" dirty="0"/>
              <a:t>kliknij złóż wniosek i ZROBIONE!</a:t>
            </a:r>
          </a:p>
          <a:p>
            <a:pPr marL="457200" indent="-457200">
              <a:buFont typeface="+mj-lt"/>
              <a:buAutoNum type="arabicParenR"/>
            </a:pPr>
            <a:endParaRPr lang="pl-PL" sz="2000" dirty="0"/>
          </a:p>
        </p:txBody>
      </p:sp>
      <p:sp>
        <p:nvSpPr>
          <p:cNvPr id="15" name="object 15"/>
          <p:cNvSpPr/>
          <p:nvPr/>
        </p:nvSpPr>
        <p:spPr>
          <a:xfrm>
            <a:off x="2036816" y="1373240"/>
            <a:ext cx="1225550" cy="0"/>
          </a:xfrm>
          <a:custGeom>
            <a:avLst/>
            <a:gdLst/>
            <a:ahLst/>
            <a:cxnLst/>
            <a:rect l="l" t="t" r="r" b="b"/>
            <a:pathLst>
              <a:path w="1225550">
                <a:moveTo>
                  <a:pt x="0" y="0"/>
                </a:moveTo>
                <a:lnTo>
                  <a:pt x="1225042" y="0"/>
                </a:lnTo>
              </a:path>
            </a:pathLst>
          </a:custGeom>
          <a:ln w="52679">
            <a:solidFill>
              <a:srgbClr val="D120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788843" y="12700"/>
            <a:ext cx="3642995" cy="61778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">
            <a:extLst>
              <a:ext uri="{FF2B5EF4-FFF2-40B4-BE49-F238E27FC236}">
                <a16:creationId xmlns:a16="http://schemas.microsoft.com/office/drawing/2014/main" id="{47D5BCA9-D0C8-4585-8F8A-2A7DAB7E1A32}"/>
              </a:ext>
            </a:extLst>
          </p:cNvPr>
          <p:cNvSpPr/>
          <p:nvPr/>
        </p:nvSpPr>
        <p:spPr>
          <a:xfrm>
            <a:off x="1496614" y="6185865"/>
            <a:ext cx="0" cy="1374140"/>
          </a:xfrm>
          <a:custGeom>
            <a:avLst/>
            <a:gdLst/>
            <a:ahLst/>
            <a:cxnLst/>
            <a:rect l="l" t="t" r="r" b="b"/>
            <a:pathLst>
              <a:path h="1374140">
                <a:moveTo>
                  <a:pt x="0" y="0"/>
                </a:moveTo>
                <a:lnTo>
                  <a:pt x="0" y="1374139"/>
                </a:lnTo>
              </a:path>
            </a:pathLst>
          </a:custGeom>
          <a:ln w="11264">
            <a:solidFill>
              <a:srgbClr val="B61828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34" name="object 6">
            <a:extLst>
              <a:ext uri="{FF2B5EF4-FFF2-40B4-BE49-F238E27FC236}">
                <a16:creationId xmlns:a16="http://schemas.microsoft.com/office/drawing/2014/main" id="{1558E11E-66BE-40D1-8384-A2D83167A7F9}"/>
              </a:ext>
            </a:extLst>
          </p:cNvPr>
          <p:cNvSpPr/>
          <p:nvPr/>
        </p:nvSpPr>
        <p:spPr>
          <a:xfrm>
            <a:off x="0" y="6180997"/>
            <a:ext cx="13442941" cy="0"/>
          </a:xfrm>
          <a:custGeom>
            <a:avLst/>
            <a:gdLst/>
            <a:ahLst/>
            <a:cxnLst/>
            <a:rect l="l" t="t" r="r" b="b"/>
            <a:pathLst>
              <a:path w="1069213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6350">
            <a:solidFill>
              <a:srgbClr val="D1203C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43" name="bk object 16">
            <a:extLst>
              <a:ext uri="{FF2B5EF4-FFF2-40B4-BE49-F238E27FC236}">
                <a16:creationId xmlns:a16="http://schemas.microsoft.com/office/drawing/2014/main" id="{288D1BA8-5C55-409D-B9D7-4E37DD87404E}"/>
              </a:ext>
            </a:extLst>
          </p:cNvPr>
          <p:cNvSpPr/>
          <p:nvPr/>
        </p:nvSpPr>
        <p:spPr>
          <a:xfrm>
            <a:off x="1496614" y="0"/>
            <a:ext cx="0" cy="1555750"/>
          </a:xfrm>
          <a:custGeom>
            <a:avLst/>
            <a:gdLst/>
            <a:ahLst/>
            <a:cxnLst/>
            <a:rect l="l" t="t" r="r" b="b"/>
            <a:pathLst>
              <a:path h="1555750">
                <a:moveTo>
                  <a:pt x="0" y="0"/>
                </a:moveTo>
                <a:lnTo>
                  <a:pt x="0" y="1555559"/>
                </a:lnTo>
              </a:path>
            </a:pathLst>
          </a:custGeom>
          <a:ln w="11264">
            <a:solidFill>
              <a:srgbClr val="B61828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44" name="bk object 18">
            <a:extLst>
              <a:ext uri="{FF2B5EF4-FFF2-40B4-BE49-F238E27FC236}">
                <a16:creationId xmlns:a16="http://schemas.microsoft.com/office/drawing/2014/main" id="{14A9D29B-8627-44E6-BE7D-F3CF5708D996}"/>
              </a:ext>
            </a:extLst>
          </p:cNvPr>
          <p:cNvSpPr/>
          <p:nvPr/>
        </p:nvSpPr>
        <p:spPr>
          <a:xfrm>
            <a:off x="1496614" y="1555559"/>
            <a:ext cx="0" cy="4630420"/>
          </a:xfrm>
          <a:custGeom>
            <a:avLst/>
            <a:gdLst/>
            <a:ahLst/>
            <a:cxnLst/>
            <a:rect l="l" t="t" r="r" b="b"/>
            <a:pathLst>
              <a:path h="4630420">
                <a:moveTo>
                  <a:pt x="0" y="0"/>
                </a:moveTo>
                <a:lnTo>
                  <a:pt x="0" y="4630305"/>
                </a:lnTo>
              </a:path>
            </a:pathLst>
          </a:custGeom>
          <a:ln w="70726">
            <a:solidFill>
              <a:srgbClr val="B61828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45" name="object 2">
            <a:extLst>
              <a:ext uri="{FF2B5EF4-FFF2-40B4-BE49-F238E27FC236}">
                <a16:creationId xmlns:a16="http://schemas.microsoft.com/office/drawing/2014/main" id="{0EDE9B97-7829-41E3-8E75-D570C05A7590}"/>
              </a:ext>
            </a:extLst>
          </p:cNvPr>
          <p:cNvSpPr txBox="1">
            <a:spLocks/>
          </p:cNvSpPr>
          <p:nvPr/>
        </p:nvSpPr>
        <p:spPr>
          <a:xfrm>
            <a:off x="1997869" y="227409"/>
            <a:ext cx="7019204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550" b="0" i="0">
                <a:solidFill>
                  <a:srgbClr val="B61828"/>
                </a:solidFill>
                <a:latin typeface="Montserrat Light"/>
                <a:ea typeface="+mj-ea"/>
                <a:cs typeface="Montserrat Light"/>
              </a:defRPr>
            </a:lvl1pPr>
          </a:lstStyle>
          <a:p>
            <a:pPr marL="12701">
              <a:spcBef>
                <a:spcPts val="100"/>
              </a:spcBef>
            </a:pPr>
            <a:r>
              <a:rPr lang="pl-PL" sz="3200" kern="0" spc="-20" dirty="0">
                <a:solidFill>
                  <a:srgbClr val="000000"/>
                </a:solidFill>
                <a:latin typeface="+mj-lt"/>
                <a:cs typeface="Montserrat"/>
              </a:rPr>
              <a:t>Sposób ubiegania się o dofinansowanie</a:t>
            </a:r>
            <a:endParaRPr lang="pl-PL" sz="3200" kern="0" dirty="0">
              <a:latin typeface="+mj-lt"/>
              <a:cs typeface="Montserrat"/>
            </a:endParaRPr>
          </a:p>
        </p:txBody>
      </p:sp>
      <p:pic>
        <p:nvPicPr>
          <p:cNvPr id="37" name="Obraz 36">
            <a:extLst>
              <a:ext uri="{FF2B5EF4-FFF2-40B4-BE49-F238E27FC236}">
                <a16:creationId xmlns:a16="http://schemas.microsoft.com/office/drawing/2014/main" id="{0DBDE35C-3FEF-4347-B045-4DB5FBB1F4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4278" y="6573641"/>
            <a:ext cx="2005584" cy="652272"/>
          </a:xfrm>
          <a:prstGeom prst="rect">
            <a:avLst/>
          </a:prstGeom>
        </p:spPr>
      </p:pic>
      <p:pic>
        <p:nvPicPr>
          <p:cNvPr id="17" name="Obraz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869" y="6482375"/>
            <a:ext cx="8783856" cy="954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7218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 txBox="1"/>
          <p:nvPr/>
        </p:nvSpPr>
        <p:spPr>
          <a:xfrm>
            <a:off x="1999201" y="884290"/>
            <a:ext cx="5256467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pl-PL" sz="2200" dirty="0">
                <a:solidFill>
                  <a:srgbClr val="D1203C"/>
                </a:solidFill>
                <a:latin typeface="+mj-lt"/>
                <a:cs typeface="Montserrat"/>
              </a:rPr>
              <a:t>Ile środków i skąd przeznaczamy na wsparcie?</a:t>
            </a:r>
            <a:endParaRPr sz="2200" dirty="0">
              <a:latin typeface="+mj-lt"/>
              <a:cs typeface="Montserra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999201" y="1490704"/>
            <a:ext cx="7237667" cy="45604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50000"/>
              </a:lnSpc>
              <a:spcBef>
                <a:spcPts val="25"/>
              </a:spcBef>
            </a:pPr>
            <a:r>
              <a:rPr lang="pl-PL" sz="1600" dirty="0"/>
              <a:t>Program Operacyjny Polska Wschodnia 2014-2020:</a:t>
            </a:r>
          </a:p>
          <a:p>
            <a:pPr marL="241313" marR="154949" indent="-228613" algn="just">
              <a:lnSpc>
                <a:spcPct val="150000"/>
              </a:lnSpc>
              <a:buFontTx/>
              <a:buChar char="•"/>
              <a:tabLst>
                <a:tab pos="241313" algn="l"/>
              </a:tabLst>
            </a:pPr>
            <a:r>
              <a:rPr lang="pl-PL" sz="1600" b="1" dirty="0"/>
              <a:t>500 mln zł</a:t>
            </a:r>
            <a:r>
              <a:rPr lang="pl-PL" sz="1600" dirty="0"/>
              <a:t>,</a:t>
            </a:r>
          </a:p>
          <a:p>
            <a:pPr marL="241313" marR="154949" indent="-228613" algn="just">
              <a:lnSpc>
                <a:spcPct val="150000"/>
              </a:lnSpc>
              <a:buFontTx/>
              <a:buChar char="•"/>
              <a:tabLst>
                <a:tab pos="241313" algn="l"/>
              </a:tabLst>
            </a:pPr>
            <a:r>
              <a:rPr lang="pl-PL" sz="1600" dirty="0"/>
              <a:t>lubelskie, podkarpackie, podlaskie, świętokrzyskie, warmińsko-mazurskie.</a:t>
            </a:r>
          </a:p>
          <a:p>
            <a:pPr marL="12700" marR="154949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tabLst>
                <a:tab pos="241313" algn="l"/>
              </a:tabLst>
            </a:pPr>
            <a:r>
              <a:rPr lang="pl-PL" sz="1600" dirty="0"/>
              <a:t>Program Operacyjny Inteligentny Rozwój 2014-2020:</a:t>
            </a:r>
          </a:p>
          <a:p>
            <a:pPr marL="241313" marR="154949" indent="-228613" algn="just">
              <a:lnSpc>
                <a:spcPct val="150000"/>
              </a:lnSpc>
              <a:buFontTx/>
              <a:buChar char="•"/>
              <a:tabLst>
                <a:tab pos="241313" algn="l"/>
              </a:tabLst>
            </a:pPr>
            <a:r>
              <a:rPr lang="pl-PL" sz="1600" b="1" dirty="0"/>
              <a:t>2 MLD zł</a:t>
            </a:r>
            <a:r>
              <a:rPr lang="pl-PL" sz="1600" dirty="0"/>
              <a:t>, w tym </a:t>
            </a:r>
            <a:r>
              <a:rPr lang="pl-PL" sz="1600" b="1" dirty="0"/>
              <a:t>400 mln zł</a:t>
            </a:r>
            <a:r>
              <a:rPr lang="pl-PL" sz="1600" dirty="0"/>
              <a:t> dedykowane dla przedsiębiorstw</a:t>
            </a:r>
            <a:br>
              <a:rPr lang="pl-PL" sz="1600" dirty="0"/>
            </a:br>
            <a:r>
              <a:rPr lang="pl-PL" sz="1600" dirty="0"/>
              <a:t>z województwa mazowieckiego,</a:t>
            </a:r>
          </a:p>
          <a:p>
            <a:pPr marL="241313" marR="154949" indent="-228613" algn="just">
              <a:lnSpc>
                <a:spcPct val="150000"/>
              </a:lnSpc>
              <a:buFontTx/>
              <a:buChar char="•"/>
              <a:tabLst>
                <a:tab pos="241313" algn="l"/>
              </a:tabLst>
            </a:pPr>
            <a:r>
              <a:rPr lang="pl-PL" sz="1600" dirty="0"/>
              <a:t>dolnośląskie, kujawsko-pomorskie, lubuskie, łódzkie, małopolskie, mazowieckie, opolskie, pomorskie, śląskie, wielkopolskie, zachodniopomorskie.</a:t>
            </a:r>
          </a:p>
          <a:p>
            <a:pPr marL="12700" marR="154949" algn="just">
              <a:lnSpc>
                <a:spcPct val="150000"/>
              </a:lnSpc>
              <a:tabLst>
                <a:tab pos="241313" algn="l"/>
              </a:tabLst>
            </a:pPr>
            <a:endParaRPr lang="pl-PL" sz="1600" dirty="0"/>
          </a:p>
          <a:p>
            <a:pPr marL="12700" marR="154949" algn="just">
              <a:lnSpc>
                <a:spcPct val="150000"/>
              </a:lnSpc>
              <a:tabLst>
                <a:tab pos="241313" algn="l"/>
              </a:tabLst>
            </a:pPr>
            <a:r>
              <a:rPr lang="pl-PL" sz="1600" b="1" dirty="0"/>
              <a:t>UWAGA! Składamy tylko jeden wniosek, wskazując tylko jeden</a:t>
            </a:r>
            <a:br>
              <a:rPr lang="pl-PL" sz="1600" b="1" dirty="0"/>
            </a:br>
            <a:r>
              <a:rPr lang="pl-PL" sz="1600" b="1" dirty="0"/>
              <a:t>z adresów działalności zarejestrowanych w KRS, </a:t>
            </a:r>
            <a:r>
              <a:rPr lang="pl-PL" sz="1600" b="1" dirty="0" err="1"/>
              <a:t>CEIDG</a:t>
            </a:r>
            <a:r>
              <a:rPr lang="pl-PL" sz="1600" b="1" dirty="0"/>
              <a:t> lub REGON (adres ujawniony w dniu złożenia wniosku).</a:t>
            </a:r>
          </a:p>
        </p:txBody>
      </p:sp>
      <p:sp>
        <p:nvSpPr>
          <p:cNvPr id="15" name="object 15"/>
          <p:cNvSpPr/>
          <p:nvPr/>
        </p:nvSpPr>
        <p:spPr>
          <a:xfrm>
            <a:off x="2036816" y="1373240"/>
            <a:ext cx="1225550" cy="0"/>
          </a:xfrm>
          <a:custGeom>
            <a:avLst/>
            <a:gdLst/>
            <a:ahLst/>
            <a:cxnLst/>
            <a:rect l="l" t="t" r="r" b="b"/>
            <a:pathLst>
              <a:path w="1225550">
                <a:moveTo>
                  <a:pt x="0" y="0"/>
                </a:moveTo>
                <a:lnTo>
                  <a:pt x="1225042" y="0"/>
                </a:lnTo>
              </a:path>
            </a:pathLst>
          </a:custGeom>
          <a:ln w="52679">
            <a:solidFill>
              <a:srgbClr val="D120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788843" y="12700"/>
            <a:ext cx="3642995" cy="61778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">
            <a:extLst>
              <a:ext uri="{FF2B5EF4-FFF2-40B4-BE49-F238E27FC236}">
                <a16:creationId xmlns:a16="http://schemas.microsoft.com/office/drawing/2014/main" id="{47D5BCA9-D0C8-4585-8F8A-2A7DAB7E1A32}"/>
              </a:ext>
            </a:extLst>
          </p:cNvPr>
          <p:cNvSpPr/>
          <p:nvPr/>
        </p:nvSpPr>
        <p:spPr>
          <a:xfrm>
            <a:off x="1496614" y="6185865"/>
            <a:ext cx="0" cy="1374140"/>
          </a:xfrm>
          <a:custGeom>
            <a:avLst/>
            <a:gdLst/>
            <a:ahLst/>
            <a:cxnLst/>
            <a:rect l="l" t="t" r="r" b="b"/>
            <a:pathLst>
              <a:path h="1374140">
                <a:moveTo>
                  <a:pt x="0" y="0"/>
                </a:moveTo>
                <a:lnTo>
                  <a:pt x="0" y="1374139"/>
                </a:lnTo>
              </a:path>
            </a:pathLst>
          </a:custGeom>
          <a:ln w="11264">
            <a:solidFill>
              <a:srgbClr val="B61828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34" name="object 6">
            <a:extLst>
              <a:ext uri="{FF2B5EF4-FFF2-40B4-BE49-F238E27FC236}">
                <a16:creationId xmlns:a16="http://schemas.microsoft.com/office/drawing/2014/main" id="{1558E11E-66BE-40D1-8384-A2D83167A7F9}"/>
              </a:ext>
            </a:extLst>
          </p:cNvPr>
          <p:cNvSpPr/>
          <p:nvPr/>
        </p:nvSpPr>
        <p:spPr>
          <a:xfrm>
            <a:off x="0" y="6180997"/>
            <a:ext cx="13442941" cy="0"/>
          </a:xfrm>
          <a:custGeom>
            <a:avLst/>
            <a:gdLst/>
            <a:ahLst/>
            <a:cxnLst/>
            <a:rect l="l" t="t" r="r" b="b"/>
            <a:pathLst>
              <a:path w="1069213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6350">
            <a:solidFill>
              <a:srgbClr val="D1203C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43" name="bk object 16">
            <a:extLst>
              <a:ext uri="{FF2B5EF4-FFF2-40B4-BE49-F238E27FC236}">
                <a16:creationId xmlns:a16="http://schemas.microsoft.com/office/drawing/2014/main" id="{288D1BA8-5C55-409D-B9D7-4E37DD87404E}"/>
              </a:ext>
            </a:extLst>
          </p:cNvPr>
          <p:cNvSpPr/>
          <p:nvPr/>
        </p:nvSpPr>
        <p:spPr>
          <a:xfrm>
            <a:off x="1496614" y="0"/>
            <a:ext cx="0" cy="1555750"/>
          </a:xfrm>
          <a:custGeom>
            <a:avLst/>
            <a:gdLst/>
            <a:ahLst/>
            <a:cxnLst/>
            <a:rect l="l" t="t" r="r" b="b"/>
            <a:pathLst>
              <a:path h="1555750">
                <a:moveTo>
                  <a:pt x="0" y="0"/>
                </a:moveTo>
                <a:lnTo>
                  <a:pt x="0" y="1555559"/>
                </a:lnTo>
              </a:path>
            </a:pathLst>
          </a:custGeom>
          <a:ln w="11264">
            <a:solidFill>
              <a:srgbClr val="B61828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44" name="bk object 18">
            <a:extLst>
              <a:ext uri="{FF2B5EF4-FFF2-40B4-BE49-F238E27FC236}">
                <a16:creationId xmlns:a16="http://schemas.microsoft.com/office/drawing/2014/main" id="{14A9D29B-8627-44E6-BE7D-F3CF5708D996}"/>
              </a:ext>
            </a:extLst>
          </p:cNvPr>
          <p:cNvSpPr/>
          <p:nvPr/>
        </p:nvSpPr>
        <p:spPr>
          <a:xfrm>
            <a:off x="1496614" y="1555559"/>
            <a:ext cx="0" cy="4630420"/>
          </a:xfrm>
          <a:custGeom>
            <a:avLst/>
            <a:gdLst/>
            <a:ahLst/>
            <a:cxnLst/>
            <a:rect l="l" t="t" r="r" b="b"/>
            <a:pathLst>
              <a:path h="4630420">
                <a:moveTo>
                  <a:pt x="0" y="0"/>
                </a:moveTo>
                <a:lnTo>
                  <a:pt x="0" y="4630305"/>
                </a:lnTo>
              </a:path>
            </a:pathLst>
          </a:custGeom>
          <a:ln w="70726">
            <a:solidFill>
              <a:srgbClr val="B61828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45" name="object 2">
            <a:extLst>
              <a:ext uri="{FF2B5EF4-FFF2-40B4-BE49-F238E27FC236}">
                <a16:creationId xmlns:a16="http://schemas.microsoft.com/office/drawing/2014/main" id="{0EDE9B97-7829-41E3-8E75-D570C05A7590}"/>
              </a:ext>
            </a:extLst>
          </p:cNvPr>
          <p:cNvSpPr txBox="1">
            <a:spLocks/>
          </p:cNvSpPr>
          <p:nvPr/>
        </p:nvSpPr>
        <p:spPr>
          <a:xfrm>
            <a:off x="1997869" y="227409"/>
            <a:ext cx="7019204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550" b="0" i="0">
                <a:solidFill>
                  <a:srgbClr val="B61828"/>
                </a:solidFill>
                <a:latin typeface="Montserrat Light"/>
                <a:ea typeface="+mj-ea"/>
                <a:cs typeface="Montserrat Light"/>
              </a:defRPr>
            </a:lvl1pPr>
          </a:lstStyle>
          <a:p>
            <a:pPr marL="12701">
              <a:spcBef>
                <a:spcPts val="100"/>
              </a:spcBef>
            </a:pPr>
            <a:r>
              <a:rPr lang="pl-PL" sz="3200" kern="0" spc="-20" dirty="0">
                <a:solidFill>
                  <a:srgbClr val="000000"/>
                </a:solidFill>
                <a:latin typeface="+mj-lt"/>
                <a:cs typeface="Montserrat"/>
              </a:rPr>
              <a:t>Sposób ubiegania się o dofinansowanie</a:t>
            </a:r>
            <a:endParaRPr lang="pl-PL" sz="3200" kern="0" dirty="0">
              <a:latin typeface="+mj-lt"/>
              <a:cs typeface="Montserrat"/>
            </a:endParaRPr>
          </a:p>
        </p:txBody>
      </p:sp>
      <p:pic>
        <p:nvPicPr>
          <p:cNvPr id="37" name="Obraz 36">
            <a:extLst>
              <a:ext uri="{FF2B5EF4-FFF2-40B4-BE49-F238E27FC236}">
                <a16:creationId xmlns:a16="http://schemas.microsoft.com/office/drawing/2014/main" id="{0DBDE35C-3FEF-4347-B045-4DB5FBB1F4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4278" y="6573641"/>
            <a:ext cx="2005584" cy="652272"/>
          </a:xfrm>
          <a:prstGeom prst="rect">
            <a:avLst/>
          </a:prstGeom>
        </p:spPr>
      </p:pic>
      <p:pic>
        <p:nvPicPr>
          <p:cNvPr id="17" name="Obraz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869" y="6482375"/>
            <a:ext cx="8783856" cy="954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7508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 txBox="1"/>
          <p:nvPr/>
        </p:nvSpPr>
        <p:spPr>
          <a:xfrm>
            <a:off x="1999201" y="884290"/>
            <a:ext cx="5256467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pl-PL" sz="2200" dirty="0">
                <a:solidFill>
                  <a:srgbClr val="D1203C"/>
                </a:solidFill>
                <a:latin typeface="+mj-lt"/>
                <a:cs typeface="Montserrat"/>
              </a:rPr>
              <a:t>Kiedy startujemy?</a:t>
            </a:r>
            <a:endParaRPr sz="2200" dirty="0">
              <a:latin typeface="+mj-lt"/>
              <a:cs typeface="Montserra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982943" y="1573863"/>
            <a:ext cx="7237667" cy="370614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ts val="25"/>
              </a:spcBef>
              <a:buFont typeface="Arial" panose="020B0604020202020204" pitchFamily="34" charset="0"/>
              <a:buChar char="•"/>
            </a:pPr>
            <a:r>
              <a:rPr lang="pl-PL" sz="1600" b="1" dirty="0"/>
              <a:t>Składanie wniosków od 15 czerwca 2020 r. od godz. 8.30</a:t>
            </a:r>
          </a:p>
          <a:p>
            <a:pPr marL="342900" indent="-342900">
              <a:lnSpc>
                <a:spcPct val="150000"/>
              </a:lnSpc>
              <a:spcBef>
                <a:spcPts val="25"/>
              </a:spcBef>
              <a:buFont typeface="Arial" panose="020B0604020202020204" pitchFamily="34" charset="0"/>
              <a:buChar char="•"/>
            </a:pPr>
            <a:endParaRPr lang="pl-PL" sz="1600" b="1" dirty="0"/>
          </a:p>
          <a:p>
            <a:pPr marL="342900" indent="-342900">
              <a:lnSpc>
                <a:spcPct val="150000"/>
              </a:lnSpc>
              <a:spcBef>
                <a:spcPts val="25"/>
              </a:spcBef>
              <a:buFont typeface="Arial" panose="020B0604020202020204" pitchFamily="34" charset="0"/>
              <a:buChar char="•"/>
            </a:pPr>
            <a:r>
              <a:rPr lang="pl-PL" sz="1600" b="1" dirty="0"/>
              <a:t>Decyduje kolejność zgłoszeń</a:t>
            </a:r>
          </a:p>
          <a:p>
            <a:pPr marL="342900" indent="-342900">
              <a:lnSpc>
                <a:spcPct val="150000"/>
              </a:lnSpc>
              <a:spcBef>
                <a:spcPts val="25"/>
              </a:spcBef>
              <a:buFont typeface="Arial" panose="020B0604020202020204" pitchFamily="34" charset="0"/>
              <a:buChar char="•"/>
            </a:pPr>
            <a:endParaRPr lang="pl-PL" sz="1600" b="1" dirty="0"/>
          </a:p>
          <a:p>
            <a:pPr marL="342900" indent="-342900">
              <a:lnSpc>
                <a:spcPct val="150000"/>
              </a:lnSpc>
              <a:spcBef>
                <a:spcPts val="25"/>
              </a:spcBef>
              <a:buFont typeface="Arial" panose="020B0604020202020204" pitchFamily="34" charset="0"/>
              <a:buChar char="•"/>
            </a:pPr>
            <a:r>
              <a:rPr lang="pl-PL" sz="1600" b="1" dirty="0"/>
              <a:t>Konkurs do wyczerpania alokacji, albo do 31 lipca 2020 r. </a:t>
            </a:r>
            <a:r>
              <a:rPr lang="pl-PL" sz="1600" dirty="0"/>
              <a:t>(do godz. 16.00)</a:t>
            </a:r>
          </a:p>
          <a:p>
            <a:pPr marL="342900" indent="-342900">
              <a:lnSpc>
                <a:spcPct val="150000"/>
              </a:lnSpc>
              <a:spcBef>
                <a:spcPts val="25"/>
              </a:spcBef>
              <a:buFont typeface="Arial" panose="020B0604020202020204" pitchFamily="34" charset="0"/>
              <a:buChar char="•"/>
            </a:pPr>
            <a:endParaRPr lang="pl-PL" sz="1600" b="1" dirty="0"/>
          </a:p>
          <a:p>
            <a:pPr marL="342900" indent="-342900">
              <a:lnSpc>
                <a:spcPct val="150000"/>
              </a:lnSpc>
              <a:spcBef>
                <a:spcPts val="25"/>
              </a:spcBef>
              <a:buFont typeface="Arial" panose="020B0604020202020204" pitchFamily="34" charset="0"/>
              <a:buChar char="•"/>
            </a:pPr>
            <a:r>
              <a:rPr lang="pl-PL" sz="1600" b="1" dirty="0"/>
              <a:t>Wsparcie do kwoty 429 827 zł </a:t>
            </a:r>
            <a:r>
              <a:rPr lang="pl-PL" sz="1600" dirty="0"/>
              <a:t>(wysokość uzależniona od liczby zatrudnionych i liczby miesięcy)</a:t>
            </a:r>
          </a:p>
          <a:p>
            <a:pPr marL="342900" indent="-342900">
              <a:lnSpc>
                <a:spcPct val="150000"/>
              </a:lnSpc>
              <a:spcBef>
                <a:spcPts val="25"/>
              </a:spcBef>
              <a:buFont typeface="Arial" panose="020B0604020202020204" pitchFamily="34" charset="0"/>
              <a:buChar char="•"/>
            </a:pPr>
            <a:endParaRPr lang="pl-PL" sz="1600" b="1" dirty="0"/>
          </a:p>
          <a:p>
            <a:pPr marL="342900" indent="-342900">
              <a:lnSpc>
                <a:spcPct val="150000"/>
              </a:lnSpc>
              <a:spcBef>
                <a:spcPts val="25"/>
              </a:spcBef>
              <a:buFont typeface="Arial" panose="020B0604020202020204" pitchFamily="34" charset="0"/>
              <a:buChar char="•"/>
            </a:pPr>
            <a:r>
              <a:rPr lang="pl-PL" sz="1600" b="1" dirty="0"/>
              <a:t>Wsparcie na 100% kosztów</a:t>
            </a:r>
          </a:p>
        </p:txBody>
      </p:sp>
      <p:sp>
        <p:nvSpPr>
          <p:cNvPr id="15" name="object 15"/>
          <p:cNvSpPr/>
          <p:nvPr/>
        </p:nvSpPr>
        <p:spPr>
          <a:xfrm>
            <a:off x="2036816" y="1373240"/>
            <a:ext cx="1225550" cy="0"/>
          </a:xfrm>
          <a:custGeom>
            <a:avLst/>
            <a:gdLst/>
            <a:ahLst/>
            <a:cxnLst/>
            <a:rect l="l" t="t" r="r" b="b"/>
            <a:pathLst>
              <a:path w="1225550">
                <a:moveTo>
                  <a:pt x="0" y="0"/>
                </a:moveTo>
                <a:lnTo>
                  <a:pt x="1225042" y="0"/>
                </a:lnTo>
              </a:path>
            </a:pathLst>
          </a:custGeom>
          <a:ln w="52679">
            <a:solidFill>
              <a:srgbClr val="D120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788843" y="12700"/>
            <a:ext cx="3642995" cy="61778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">
            <a:extLst>
              <a:ext uri="{FF2B5EF4-FFF2-40B4-BE49-F238E27FC236}">
                <a16:creationId xmlns:a16="http://schemas.microsoft.com/office/drawing/2014/main" id="{47D5BCA9-D0C8-4585-8F8A-2A7DAB7E1A32}"/>
              </a:ext>
            </a:extLst>
          </p:cNvPr>
          <p:cNvSpPr/>
          <p:nvPr/>
        </p:nvSpPr>
        <p:spPr>
          <a:xfrm>
            <a:off x="1496614" y="6185865"/>
            <a:ext cx="0" cy="1374140"/>
          </a:xfrm>
          <a:custGeom>
            <a:avLst/>
            <a:gdLst/>
            <a:ahLst/>
            <a:cxnLst/>
            <a:rect l="l" t="t" r="r" b="b"/>
            <a:pathLst>
              <a:path h="1374140">
                <a:moveTo>
                  <a:pt x="0" y="0"/>
                </a:moveTo>
                <a:lnTo>
                  <a:pt x="0" y="1374139"/>
                </a:lnTo>
              </a:path>
            </a:pathLst>
          </a:custGeom>
          <a:ln w="11264">
            <a:solidFill>
              <a:srgbClr val="B61828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34" name="object 6">
            <a:extLst>
              <a:ext uri="{FF2B5EF4-FFF2-40B4-BE49-F238E27FC236}">
                <a16:creationId xmlns:a16="http://schemas.microsoft.com/office/drawing/2014/main" id="{1558E11E-66BE-40D1-8384-A2D83167A7F9}"/>
              </a:ext>
            </a:extLst>
          </p:cNvPr>
          <p:cNvSpPr/>
          <p:nvPr/>
        </p:nvSpPr>
        <p:spPr>
          <a:xfrm>
            <a:off x="0" y="6180997"/>
            <a:ext cx="13442941" cy="0"/>
          </a:xfrm>
          <a:custGeom>
            <a:avLst/>
            <a:gdLst/>
            <a:ahLst/>
            <a:cxnLst/>
            <a:rect l="l" t="t" r="r" b="b"/>
            <a:pathLst>
              <a:path w="1069213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6350">
            <a:solidFill>
              <a:srgbClr val="D1203C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43" name="bk object 16">
            <a:extLst>
              <a:ext uri="{FF2B5EF4-FFF2-40B4-BE49-F238E27FC236}">
                <a16:creationId xmlns:a16="http://schemas.microsoft.com/office/drawing/2014/main" id="{288D1BA8-5C55-409D-B9D7-4E37DD87404E}"/>
              </a:ext>
            </a:extLst>
          </p:cNvPr>
          <p:cNvSpPr/>
          <p:nvPr/>
        </p:nvSpPr>
        <p:spPr>
          <a:xfrm>
            <a:off x="1496614" y="0"/>
            <a:ext cx="0" cy="1555750"/>
          </a:xfrm>
          <a:custGeom>
            <a:avLst/>
            <a:gdLst/>
            <a:ahLst/>
            <a:cxnLst/>
            <a:rect l="l" t="t" r="r" b="b"/>
            <a:pathLst>
              <a:path h="1555750">
                <a:moveTo>
                  <a:pt x="0" y="0"/>
                </a:moveTo>
                <a:lnTo>
                  <a:pt x="0" y="1555559"/>
                </a:lnTo>
              </a:path>
            </a:pathLst>
          </a:custGeom>
          <a:ln w="11264">
            <a:solidFill>
              <a:srgbClr val="B61828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44" name="bk object 18">
            <a:extLst>
              <a:ext uri="{FF2B5EF4-FFF2-40B4-BE49-F238E27FC236}">
                <a16:creationId xmlns:a16="http://schemas.microsoft.com/office/drawing/2014/main" id="{14A9D29B-8627-44E6-BE7D-F3CF5708D996}"/>
              </a:ext>
            </a:extLst>
          </p:cNvPr>
          <p:cNvSpPr/>
          <p:nvPr/>
        </p:nvSpPr>
        <p:spPr>
          <a:xfrm>
            <a:off x="1496614" y="1555559"/>
            <a:ext cx="0" cy="4630420"/>
          </a:xfrm>
          <a:custGeom>
            <a:avLst/>
            <a:gdLst/>
            <a:ahLst/>
            <a:cxnLst/>
            <a:rect l="l" t="t" r="r" b="b"/>
            <a:pathLst>
              <a:path h="4630420">
                <a:moveTo>
                  <a:pt x="0" y="0"/>
                </a:moveTo>
                <a:lnTo>
                  <a:pt x="0" y="4630305"/>
                </a:lnTo>
              </a:path>
            </a:pathLst>
          </a:custGeom>
          <a:ln w="70726">
            <a:solidFill>
              <a:srgbClr val="B61828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45" name="object 2">
            <a:extLst>
              <a:ext uri="{FF2B5EF4-FFF2-40B4-BE49-F238E27FC236}">
                <a16:creationId xmlns:a16="http://schemas.microsoft.com/office/drawing/2014/main" id="{0EDE9B97-7829-41E3-8E75-D570C05A7590}"/>
              </a:ext>
            </a:extLst>
          </p:cNvPr>
          <p:cNvSpPr txBox="1">
            <a:spLocks/>
          </p:cNvSpPr>
          <p:nvPr/>
        </p:nvSpPr>
        <p:spPr>
          <a:xfrm>
            <a:off x="1997869" y="227409"/>
            <a:ext cx="7019204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550" b="0" i="0">
                <a:solidFill>
                  <a:srgbClr val="B61828"/>
                </a:solidFill>
                <a:latin typeface="Montserrat Light"/>
                <a:ea typeface="+mj-ea"/>
                <a:cs typeface="Montserrat Light"/>
              </a:defRPr>
            </a:lvl1pPr>
          </a:lstStyle>
          <a:p>
            <a:pPr marL="12701">
              <a:spcBef>
                <a:spcPts val="100"/>
              </a:spcBef>
            </a:pPr>
            <a:r>
              <a:rPr lang="pl-PL" sz="3200" kern="0" spc="-20" dirty="0">
                <a:solidFill>
                  <a:srgbClr val="000000"/>
                </a:solidFill>
                <a:latin typeface="+mj-lt"/>
                <a:cs typeface="Montserrat"/>
              </a:rPr>
              <a:t>Sposób ubiegania się o dofinansowanie</a:t>
            </a:r>
            <a:endParaRPr lang="pl-PL" sz="3200" kern="0" dirty="0">
              <a:latin typeface="+mj-lt"/>
              <a:cs typeface="Montserrat"/>
            </a:endParaRPr>
          </a:p>
        </p:txBody>
      </p:sp>
      <p:pic>
        <p:nvPicPr>
          <p:cNvPr id="37" name="Obraz 36">
            <a:extLst>
              <a:ext uri="{FF2B5EF4-FFF2-40B4-BE49-F238E27FC236}">
                <a16:creationId xmlns:a16="http://schemas.microsoft.com/office/drawing/2014/main" id="{0DBDE35C-3FEF-4347-B045-4DB5FBB1F4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4278" y="6573641"/>
            <a:ext cx="2005584" cy="652272"/>
          </a:xfrm>
          <a:prstGeom prst="rect">
            <a:avLst/>
          </a:prstGeom>
        </p:spPr>
      </p:pic>
      <p:pic>
        <p:nvPicPr>
          <p:cNvPr id="17" name="Obraz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869" y="6482375"/>
            <a:ext cx="8783856" cy="954295"/>
          </a:xfrm>
          <a:prstGeom prst="rect">
            <a:avLst/>
          </a:prstGeom>
        </p:spPr>
      </p:pic>
      <p:sp>
        <p:nvSpPr>
          <p:cNvPr id="18" name="object 14"/>
          <p:cNvSpPr txBox="1"/>
          <p:nvPr/>
        </p:nvSpPr>
        <p:spPr>
          <a:xfrm>
            <a:off x="2064848" y="5647110"/>
            <a:ext cx="7237667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spcBef>
                <a:spcPts val="25"/>
              </a:spcBef>
            </a:pPr>
            <a:r>
              <a:rPr lang="pl-PL" sz="2200" b="1" dirty="0">
                <a:solidFill>
                  <a:srgbClr val="D1203C"/>
                </a:solidFill>
                <a:latin typeface="+mj-lt"/>
                <a:cs typeface="Montserrat"/>
              </a:rPr>
              <a:t>ZAPRASZAMY !!!</a:t>
            </a:r>
            <a:endParaRPr lang="pl-PL" sz="2000" b="1" dirty="0"/>
          </a:p>
        </p:txBody>
      </p:sp>
    </p:spTree>
    <p:extLst>
      <p:ext uri="{BB962C8B-B14F-4D97-AF65-F5344CB8AC3E}">
        <p14:creationId xmlns:p14="http://schemas.microsoft.com/office/powerpoint/2010/main" val="26500573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97869" y="118614"/>
            <a:ext cx="8695604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pl-PL" sz="3200" spc="-20" dirty="0">
                <a:solidFill>
                  <a:srgbClr val="000000"/>
                </a:solidFill>
                <a:latin typeface="+mj-lt"/>
                <a:cs typeface="Montserrat"/>
              </a:rPr>
              <a:t>Sposób wypłaty i przeznaczenie środków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997869" y="670175"/>
            <a:ext cx="8229600" cy="7027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pl-PL" sz="2200" dirty="0">
                <a:solidFill>
                  <a:srgbClr val="D1203C"/>
                </a:solidFill>
                <a:cs typeface="Montserrat"/>
              </a:rPr>
              <a:t>Ocena projektu i umowa o dofinansowanie</a:t>
            </a:r>
            <a:endParaRPr lang="pl-PL" sz="2200" dirty="0">
              <a:cs typeface="Montserrat"/>
            </a:endParaRPr>
          </a:p>
          <a:p>
            <a:pPr marL="12701">
              <a:spcBef>
                <a:spcPts val="100"/>
              </a:spcBef>
            </a:pPr>
            <a:endParaRPr sz="2200" dirty="0">
              <a:latin typeface="+mj-lt"/>
              <a:cs typeface="Montserrat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xfrm>
            <a:off x="1845469" y="1349436"/>
            <a:ext cx="10668000" cy="42952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2900" indent="-342900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2400" kern="1200" spc="-25" dirty="0"/>
              <a:t>Szybka ocena, </a:t>
            </a:r>
            <a:r>
              <a:rPr lang="pl-PL" sz="2400" b="1" kern="1200" spc="-25" dirty="0"/>
              <a:t>sprawdzamy tylko niezbędne elementy </a:t>
            </a:r>
            <a:r>
              <a:rPr lang="pl-PL" sz="2400" kern="1200" spc="-25" dirty="0"/>
              <a:t>– w przypadku oceny negatywnej nie przysługują środki odwoławcze</a:t>
            </a:r>
          </a:p>
          <a:p>
            <a:pPr marL="342900" indent="-342900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2400" kern="1200" spc="-25" dirty="0"/>
              <a:t>Zaproszenie do zawarcia umowy – wysyłane na </a:t>
            </a:r>
            <a:r>
              <a:rPr lang="pl-PL" sz="2400" b="1" kern="1200" spc="-25" dirty="0"/>
              <a:t>adres e-mail wskazany we wniosku</a:t>
            </a:r>
            <a:r>
              <a:rPr lang="pl-PL" sz="2400" kern="1200" spc="-25" dirty="0"/>
              <a:t> (</a:t>
            </a:r>
            <a:r>
              <a:rPr lang="pl-PL" sz="2400" b="1" kern="1200" spc="-25" dirty="0"/>
              <a:t>WAŻNE</a:t>
            </a:r>
            <a:r>
              <a:rPr lang="pl-PL" sz="2400" kern="1200" spc="-25" dirty="0"/>
              <a:t>)</a:t>
            </a:r>
          </a:p>
          <a:p>
            <a:pPr marL="342900" indent="-342900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2400" kern="1200" spc="-25" dirty="0"/>
              <a:t>Potrzebujemy minimum dokumentów do umowy – maksymalnie 6, ale musimy je mieć </a:t>
            </a:r>
            <a:r>
              <a:rPr lang="pl-PL" sz="2400" b="1" kern="1200" spc="-25" dirty="0"/>
              <a:t>w ciągu 14 dni</a:t>
            </a:r>
          </a:p>
          <a:p>
            <a:pPr marL="342900" indent="-342900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2400" kern="1200" spc="-25" dirty="0"/>
              <a:t>Umowa podpisywana w wersji elektronicznej – </a:t>
            </a:r>
            <a:r>
              <a:rPr lang="pl-PL" sz="2400" b="1" kern="1200" spc="-25" dirty="0"/>
              <a:t>wymagany podpis kwalifikowany</a:t>
            </a:r>
          </a:p>
        </p:txBody>
      </p:sp>
      <p:sp>
        <p:nvSpPr>
          <p:cNvPr id="5" name="object 5"/>
          <p:cNvSpPr/>
          <p:nvPr/>
        </p:nvSpPr>
        <p:spPr>
          <a:xfrm>
            <a:off x="1997869" y="1190625"/>
            <a:ext cx="1225550" cy="0"/>
          </a:xfrm>
          <a:custGeom>
            <a:avLst/>
            <a:gdLst/>
            <a:ahLst/>
            <a:cxnLst/>
            <a:rect l="l" t="t" r="r" b="b"/>
            <a:pathLst>
              <a:path w="1225550">
                <a:moveTo>
                  <a:pt x="0" y="0"/>
                </a:moveTo>
                <a:lnTo>
                  <a:pt x="1225042" y="0"/>
                </a:lnTo>
              </a:path>
            </a:pathLst>
          </a:custGeom>
          <a:ln w="52679">
            <a:solidFill>
              <a:srgbClr val="D120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866935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97869" y="118614"/>
            <a:ext cx="8695604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pl-PL" sz="3200" spc="-20" dirty="0">
                <a:solidFill>
                  <a:srgbClr val="000000"/>
                </a:solidFill>
                <a:latin typeface="+mj-lt"/>
                <a:cs typeface="Montserrat"/>
              </a:rPr>
              <a:t>Sposób wypłaty i przeznaczenie środków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997869" y="670175"/>
            <a:ext cx="8229600" cy="7027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pl-PL" sz="2200" dirty="0">
                <a:solidFill>
                  <a:srgbClr val="D1203C"/>
                </a:solidFill>
                <a:cs typeface="Montserrat"/>
              </a:rPr>
              <a:t>Wypłata wparcia</a:t>
            </a:r>
            <a:endParaRPr lang="pl-PL" sz="2200" dirty="0">
              <a:cs typeface="Montserrat"/>
            </a:endParaRPr>
          </a:p>
          <a:p>
            <a:pPr marL="12701">
              <a:spcBef>
                <a:spcPts val="100"/>
              </a:spcBef>
            </a:pPr>
            <a:endParaRPr sz="2200" dirty="0">
              <a:latin typeface="+mj-lt"/>
              <a:cs typeface="Montserrat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xfrm>
            <a:off x="1997869" y="1893381"/>
            <a:ext cx="10668000" cy="37412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2900" indent="-342900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2400" b="1" kern="1200" spc="-25" dirty="0"/>
              <a:t>Wnieś zabezpieczenie</a:t>
            </a:r>
            <a:r>
              <a:rPr lang="pl-PL" sz="2400" kern="1200" spc="-25" dirty="0"/>
              <a:t> (weksel in blanco i deklaracja wekslowa)</a:t>
            </a:r>
          </a:p>
          <a:p>
            <a:pPr marL="342900" indent="-342900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2400" b="1" kern="1200" spc="-25" dirty="0"/>
              <a:t>Złóż wniosek o płatność</a:t>
            </a:r>
            <a:r>
              <a:rPr lang="pl-PL" sz="2400" kern="1200" spc="-25" dirty="0"/>
              <a:t> w systemie elektronicznym </a:t>
            </a:r>
            <a:r>
              <a:rPr lang="pl-PL" sz="2400" kern="1200" spc="-25" dirty="0" err="1"/>
              <a:t>SL2014</a:t>
            </a:r>
            <a:r>
              <a:rPr lang="pl-PL" sz="2400" kern="1200" spc="-25" dirty="0"/>
              <a:t> (poprawimy ewentualne błędy, jeśli to możliwe)</a:t>
            </a:r>
          </a:p>
          <a:p>
            <a:pPr marL="342900" indent="-342900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2400" kern="1200" spc="-25" dirty="0"/>
              <a:t>Niezwłocznie wypłacimy zaliczkę – </a:t>
            </a:r>
            <a:r>
              <a:rPr lang="pl-PL" sz="2400" b="1" kern="1200" spc="-25" dirty="0"/>
              <a:t>100% przyznanej kwoty dofinansowania</a:t>
            </a:r>
          </a:p>
          <a:p>
            <a:pPr marL="342900" indent="-342900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2400" kern="1200" spc="-25" dirty="0"/>
              <a:t>Decyduje kolejność złożenia zabezpieczenia (</a:t>
            </a:r>
            <a:r>
              <a:rPr lang="pl-PL" sz="2400" b="1" kern="1200" spc="-25" dirty="0"/>
              <a:t>bez zabezpieczenia nie możemy wypłacić środków</a:t>
            </a:r>
            <a:r>
              <a:rPr lang="pl-PL" sz="2400" kern="1200" spc="-25" dirty="0"/>
              <a:t>)</a:t>
            </a:r>
          </a:p>
        </p:txBody>
      </p:sp>
      <p:sp>
        <p:nvSpPr>
          <p:cNvPr id="5" name="object 5"/>
          <p:cNvSpPr/>
          <p:nvPr/>
        </p:nvSpPr>
        <p:spPr>
          <a:xfrm>
            <a:off x="1997869" y="1190625"/>
            <a:ext cx="1225550" cy="0"/>
          </a:xfrm>
          <a:custGeom>
            <a:avLst/>
            <a:gdLst/>
            <a:ahLst/>
            <a:cxnLst/>
            <a:rect l="l" t="t" r="r" b="b"/>
            <a:pathLst>
              <a:path w="1225550">
                <a:moveTo>
                  <a:pt x="0" y="0"/>
                </a:moveTo>
                <a:lnTo>
                  <a:pt x="1225042" y="0"/>
                </a:lnTo>
              </a:path>
            </a:pathLst>
          </a:custGeom>
          <a:ln w="52679">
            <a:solidFill>
              <a:srgbClr val="D120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86569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a 8">
            <a:extLst>
              <a:ext uri="{FF2B5EF4-FFF2-40B4-BE49-F238E27FC236}">
                <a16:creationId xmlns:a16="http://schemas.microsoft.com/office/drawing/2014/main" id="{267B6393-81A8-4465-8621-48DA0D772A42}"/>
              </a:ext>
            </a:extLst>
          </p:cNvPr>
          <p:cNvGrpSpPr/>
          <p:nvPr/>
        </p:nvGrpSpPr>
        <p:grpSpPr>
          <a:xfrm>
            <a:off x="1769269" y="1290259"/>
            <a:ext cx="9868597" cy="5024543"/>
            <a:chOff x="2263872" y="1215337"/>
            <a:chExt cx="8956862" cy="4560338"/>
          </a:xfrm>
        </p:grpSpPr>
        <p:sp>
          <p:nvSpPr>
            <p:cNvPr id="2" name="object 2"/>
            <p:cNvSpPr txBox="1"/>
            <p:nvPr/>
          </p:nvSpPr>
          <p:spPr>
            <a:xfrm>
              <a:off x="3057909" y="3920130"/>
              <a:ext cx="7291705" cy="570323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1" algn="ctr">
                <a:spcBef>
                  <a:spcPts val="100"/>
                </a:spcBef>
              </a:pPr>
              <a:r>
                <a:rPr lang="pl-PL" sz="4000" spc="5" dirty="0">
                  <a:solidFill>
                    <a:srgbClr val="FFFFFF"/>
                  </a:solidFill>
                  <a:latin typeface="+mj-lt"/>
                  <a:cs typeface="Montserrat"/>
                </a:rPr>
                <a:t>Co zostanie zaprezentowane?</a:t>
              </a:r>
              <a:endParaRPr sz="4000" dirty="0">
                <a:latin typeface="+mj-lt"/>
                <a:cs typeface="Montserrat"/>
              </a:endParaRPr>
            </a:p>
          </p:txBody>
        </p:sp>
        <p:sp>
          <p:nvSpPr>
            <p:cNvPr id="3" name="object 3"/>
            <p:cNvSpPr/>
            <p:nvPr/>
          </p:nvSpPr>
          <p:spPr>
            <a:xfrm>
              <a:off x="5464917" y="1465127"/>
              <a:ext cx="2416771" cy="200596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403572" y="1215337"/>
              <a:ext cx="2478405" cy="0"/>
            </a:xfrm>
            <a:custGeom>
              <a:avLst/>
              <a:gdLst/>
              <a:ahLst/>
              <a:cxnLst/>
              <a:rect l="l" t="t" r="r" b="b"/>
              <a:pathLst>
                <a:path w="2478404">
                  <a:moveTo>
                    <a:pt x="0" y="0"/>
                  </a:moveTo>
                  <a:lnTo>
                    <a:pt x="2478112" y="0"/>
                  </a:lnTo>
                </a:path>
              </a:pathLst>
            </a:custGeom>
            <a:ln w="4067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403572" y="4698533"/>
              <a:ext cx="2478405" cy="0"/>
            </a:xfrm>
            <a:custGeom>
              <a:avLst/>
              <a:gdLst/>
              <a:ahLst/>
              <a:cxnLst/>
              <a:rect l="l" t="t" r="r" b="b"/>
              <a:pathLst>
                <a:path w="2478404">
                  <a:moveTo>
                    <a:pt x="0" y="0"/>
                  </a:moveTo>
                  <a:lnTo>
                    <a:pt x="2478112" y="0"/>
                  </a:lnTo>
                </a:path>
              </a:pathLst>
            </a:custGeom>
            <a:ln w="4067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 txBox="1"/>
            <p:nvPr/>
          </p:nvSpPr>
          <p:spPr>
            <a:xfrm>
              <a:off x="2263872" y="5205352"/>
              <a:ext cx="2416175" cy="570323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1" marR="5080" algn="ctr">
                <a:spcBef>
                  <a:spcPts val="100"/>
                </a:spcBef>
              </a:pPr>
              <a:r>
                <a:rPr lang="pl-PL" sz="2000" spc="-15" dirty="0">
                  <a:solidFill>
                    <a:srgbClr val="FFFFFF"/>
                  </a:solidFill>
                  <a:cs typeface="Montserrat Light"/>
                </a:rPr>
                <a:t>Warunki otrzymania wsparcia</a:t>
              </a:r>
              <a:endParaRPr sz="2000" dirty="0">
                <a:cs typeface="Montserrat Light"/>
              </a:endParaRPr>
            </a:p>
          </p:txBody>
        </p:sp>
        <p:sp>
          <p:nvSpPr>
            <p:cNvPr id="7" name="object 7"/>
            <p:cNvSpPr txBox="1"/>
            <p:nvPr/>
          </p:nvSpPr>
          <p:spPr>
            <a:xfrm>
              <a:off x="5517757" y="5205352"/>
              <a:ext cx="2416175" cy="570323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1" marR="5080" algn="ctr">
                <a:spcBef>
                  <a:spcPts val="100"/>
                </a:spcBef>
              </a:pPr>
              <a:r>
                <a:rPr lang="pl-PL" sz="2000" spc="-15" dirty="0">
                  <a:solidFill>
                    <a:srgbClr val="FFFFFF"/>
                  </a:solidFill>
                  <a:cs typeface="Montserrat Light"/>
                </a:rPr>
                <a:t>Sposób ubiegania się</a:t>
              </a:r>
              <a:br>
                <a:rPr lang="pl-PL" sz="2000" spc="-15" dirty="0">
                  <a:solidFill>
                    <a:srgbClr val="FFFFFF"/>
                  </a:solidFill>
                  <a:cs typeface="Montserrat Light"/>
                </a:rPr>
              </a:br>
              <a:r>
                <a:rPr lang="pl-PL" sz="2000" spc="-15" dirty="0">
                  <a:solidFill>
                    <a:srgbClr val="FFFFFF"/>
                  </a:solidFill>
                  <a:cs typeface="Montserrat Light"/>
                </a:rPr>
                <a:t>o dofinansowanie</a:t>
              </a:r>
              <a:endParaRPr sz="2000" dirty="0">
                <a:cs typeface="Montserrat Light"/>
              </a:endParaRPr>
            </a:p>
          </p:txBody>
        </p:sp>
        <p:sp>
          <p:nvSpPr>
            <p:cNvPr id="8" name="object 8"/>
            <p:cNvSpPr txBox="1"/>
            <p:nvPr/>
          </p:nvSpPr>
          <p:spPr>
            <a:xfrm>
              <a:off x="8804559" y="5205352"/>
              <a:ext cx="2416175" cy="570323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1" marR="5080" algn="ctr">
                <a:spcBef>
                  <a:spcPts val="100"/>
                </a:spcBef>
              </a:pPr>
              <a:r>
                <a:rPr lang="pl-PL" sz="2000" spc="-15" dirty="0">
                  <a:solidFill>
                    <a:srgbClr val="FFFFFF"/>
                  </a:solidFill>
                  <a:cs typeface="Montserrat Light"/>
                </a:rPr>
                <a:t>Sposób wypłaty</a:t>
              </a:r>
              <a:br>
                <a:rPr lang="pl-PL" sz="2000" spc="-15" dirty="0">
                  <a:solidFill>
                    <a:srgbClr val="FFFFFF"/>
                  </a:solidFill>
                  <a:cs typeface="Montserrat Light"/>
                </a:rPr>
              </a:br>
              <a:r>
                <a:rPr lang="pl-PL" sz="2000" spc="-15" dirty="0">
                  <a:solidFill>
                    <a:srgbClr val="FFFFFF"/>
                  </a:solidFill>
                  <a:cs typeface="Montserrat Light"/>
                </a:rPr>
                <a:t>i przeznaczenie środków</a:t>
              </a:r>
              <a:endParaRPr sz="2000" dirty="0">
                <a:cs typeface="Montserrat Light"/>
              </a:endParaRP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97869" y="118614"/>
            <a:ext cx="8695604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pl-PL" sz="3200" spc="-20" dirty="0">
                <a:solidFill>
                  <a:srgbClr val="000000"/>
                </a:solidFill>
                <a:latin typeface="+mj-lt"/>
                <a:cs typeface="Montserrat"/>
              </a:rPr>
              <a:t>Sposób wypłaty i przeznaczenie środków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997869" y="670175"/>
            <a:ext cx="8229600" cy="7027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pl-PL" sz="2200" dirty="0">
                <a:solidFill>
                  <a:srgbClr val="D1203C"/>
                </a:solidFill>
                <a:cs typeface="Montserrat"/>
              </a:rPr>
              <a:t>Na co możesz przeznaczyć otrzymane pieniądze?</a:t>
            </a:r>
            <a:endParaRPr lang="pl-PL" sz="2200" dirty="0">
              <a:cs typeface="Montserrat"/>
            </a:endParaRPr>
          </a:p>
          <a:p>
            <a:pPr marL="12701">
              <a:spcBef>
                <a:spcPts val="100"/>
              </a:spcBef>
            </a:pPr>
            <a:endParaRPr sz="2200" dirty="0">
              <a:latin typeface="+mj-lt"/>
              <a:cs typeface="Montserrat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xfrm>
            <a:off x="1997869" y="1372931"/>
            <a:ext cx="10972800" cy="45806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11204">
              <a:lnSpc>
                <a:spcPct val="150000"/>
              </a:lnSpc>
            </a:pPr>
            <a:r>
              <a:rPr lang="pl-PL" sz="1400" b="1" dirty="0"/>
              <a:t>To środki na kapitał obrotowy – zaspokojenie pilnych potrzeb w zakresie płynności i przezwyciężenia trudności finansowych, które zaistniały wskutek pandemii </a:t>
            </a:r>
            <a:r>
              <a:rPr lang="pl-PL" sz="1400" b="1" dirty="0" err="1"/>
              <a:t>COVID</a:t>
            </a:r>
            <a:r>
              <a:rPr lang="pl-PL" sz="1400" b="1" dirty="0"/>
              <a:t>-19. TYLKO PRZYKŁADOWO MOGĄ TO BYĆ:</a:t>
            </a:r>
          </a:p>
          <a:p>
            <a:pPr marL="285750" marR="511204" indent="-28575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sz="1400" dirty="0"/>
              <a:t>opłaty związane z prowadzeniem biura, zakładu, tj. czynsz za wynajem, opłaty licznikowe (prąd, gaz, woda, ogrzewanie),</a:t>
            </a:r>
          </a:p>
          <a:p>
            <a:pPr marL="285750" marR="511204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400" dirty="0"/>
              <a:t>usługi sprzątania i konserwacji powierzchni i pomieszczeń biurowych,</a:t>
            </a:r>
          </a:p>
          <a:p>
            <a:pPr marL="285750" marR="511204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400" dirty="0"/>
              <a:t>usługi ochrony i monitoringu,</a:t>
            </a:r>
          </a:p>
          <a:p>
            <a:pPr marL="285750" marR="511204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400" dirty="0"/>
              <a:t>usługi telekomunikacyjne, pocztowe,</a:t>
            </a:r>
          </a:p>
          <a:p>
            <a:pPr marL="285750" marR="511204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400" dirty="0"/>
              <a:t>zakup materiałów eksploatacyjnych do urządzeń biurowych i ich serwis,</a:t>
            </a:r>
          </a:p>
          <a:p>
            <a:pPr marL="285750" marR="511204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400" dirty="0"/>
              <a:t>zakup materiałów biurowych, artykułów sanitarnych (w tym ochrony osobistej wynikające z zaleceń Ministra Zdrowia) i chemii gospodarczej oraz artykułów spożywczych na potrzeby pracowników,</a:t>
            </a:r>
          </a:p>
          <a:p>
            <a:pPr marL="285750" marR="511204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400" dirty="0"/>
              <a:t>zakup ochronnej odzieży służbowej,</a:t>
            </a:r>
          </a:p>
          <a:p>
            <a:pPr marL="285750" marR="511204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400" dirty="0"/>
              <a:t>utrzymanie infrastruktury teleinformatycznej,</a:t>
            </a:r>
          </a:p>
          <a:p>
            <a:pPr marL="285750" marR="511204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400" dirty="0"/>
              <a:t>usługi z zakresu: obsługi kancelaryjnej, księgowej, prawnej, doradztwa podatkowego, zarządzania flotą pojazdów służbowych, itd.,</a:t>
            </a:r>
          </a:p>
          <a:p>
            <a:pPr marL="285750" marR="511204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400" dirty="0"/>
              <a:t>zakup materiałów i płynów eksploatacyjnych oraz paliwa do pojazdów służbowych,</a:t>
            </a:r>
          </a:p>
          <a:p>
            <a:pPr marL="285750" marR="511204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400" dirty="0"/>
              <a:t>ubezpieczenia majątku i odpowiedzialności cywilnej przedsiębiorcy.</a:t>
            </a:r>
          </a:p>
        </p:txBody>
      </p:sp>
      <p:sp>
        <p:nvSpPr>
          <p:cNvPr id="5" name="object 5"/>
          <p:cNvSpPr/>
          <p:nvPr/>
        </p:nvSpPr>
        <p:spPr>
          <a:xfrm>
            <a:off x="1997869" y="1190625"/>
            <a:ext cx="1225550" cy="0"/>
          </a:xfrm>
          <a:custGeom>
            <a:avLst/>
            <a:gdLst/>
            <a:ahLst/>
            <a:cxnLst/>
            <a:rect l="l" t="t" r="r" b="b"/>
            <a:pathLst>
              <a:path w="1225550">
                <a:moveTo>
                  <a:pt x="0" y="0"/>
                </a:moveTo>
                <a:lnTo>
                  <a:pt x="1225042" y="0"/>
                </a:lnTo>
              </a:path>
            </a:pathLst>
          </a:custGeom>
          <a:ln w="52679">
            <a:solidFill>
              <a:srgbClr val="D120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856065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97869" y="118614"/>
            <a:ext cx="8695604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pl-PL" sz="3200" spc="-20" dirty="0">
                <a:solidFill>
                  <a:srgbClr val="000000"/>
                </a:solidFill>
                <a:cs typeface="Montserrat"/>
              </a:rPr>
              <a:t>Sposób wypłaty i przeznaczenie środków</a:t>
            </a:r>
            <a:endParaRPr lang="pl-PL" sz="3200" dirty="0">
              <a:cs typeface="Montserra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97869" y="670175"/>
            <a:ext cx="8229600" cy="7027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pl-PL" sz="2200" dirty="0">
                <a:solidFill>
                  <a:srgbClr val="D1203C"/>
                </a:solidFill>
                <a:cs typeface="Montserrat"/>
              </a:rPr>
              <a:t>Jak rozliczysz otrzymaną zaliczkę?</a:t>
            </a:r>
            <a:endParaRPr lang="pl-PL" sz="2200" dirty="0">
              <a:cs typeface="Montserrat"/>
            </a:endParaRPr>
          </a:p>
          <a:p>
            <a:pPr marL="12701">
              <a:spcBef>
                <a:spcPts val="100"/>
              </a:spcBef>
            </a:pPr>
            <a:endParaRPr sz="2200" dirty="0">
              <a:latin typeface="+mj-lt"/>
              <a:cs typeface="Montserrat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xfrm>
            <a:off x="1997869" y="1372931"/>
            <a:ext cx="10972800" cy="53219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5750" marR="511204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800" dirty="0"/>
              <a:t>Złóż w </a:t>
            </a:r>
            <a:r>
              <a:rPr lang="pl-PL" sz="1800" dirty="0" err="1"/>
              <a:t>SL2014</a:t>
            </a:r>
            <a:r>
              <a:rPr lang="pl-PL" sz="1800" dirty="0"/>
              <a:t> wniosek rozliczający zaliczkę</a:t>
            </a:r>
          </a:p>
          <a:p>
            <a:pPr marL="285750" marR="511204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l-PL" sz="1800" dirty="0"/>
          </a:p>
          <a:p>
            <a:pPr marL="285750" marR="511204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800" dirty="0"/>
              <a:t>Nie będziemy weryfikować </a:t>
            </a:r>
            <a:r>
              <a:rPr lang="pl-PL" sz="1800" b="1" dirty="0"/>
              <a:t>na co faktycznie i na co konkretnie przeznaczyłeś środki </a:t>
            </a:r>
            <a:r>
              <a:rPr lang="pl-PL" sz="1800" dirty="0"/>
              <a:t>otrzymane w ramach dofinansowania</a:t>
            </a:r>
          </a:p>
          <a:p>
            <a:pPr marL="285750" marR="511204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l-PL" sz="1800" dirty="0"/>
          </a:p>
          <a:p>
            <a:pPr marL="285750" marR="511204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800" b="1" dirty="0"/>
              <a:t>Sprawdzimy, czy </a:t>
            </a:r>
            <a:r>
              <a:rPr lang="pl-PL" sz="1800" dirty="0"/>
              <a:t>po upływie okresu wskazanego we wniosku (1,2 lub 3 miesiące) </a:t>
            </a:r>
            <a:r>
              <a:rPr lang="pl-PL" sz="1800" b="1" dirty="0"/>
              <a:t>firma przetrwała </a:t>
            </a:r>
            <a:r>
              <a:rPr lang="pl-PL" sz="1800" dirty="0"/>
              <a:t>(nie zaprzestała prowadzenia działalności, nie zostało wszczęte postępowanie likwidacyjne, upadłościowe, albo restrukturyzacyjne)</a:t>
            </a:r>
          </a:p>
          <a:p>
            <a:pPr marL="285750" marR="511204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l-PL" sz="1800" dirty="0"/>
          </a:p>
          <a:p>
            <a:pPr marL="285750" marR="511204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800" b="1" dirty="0"/>
              <a:t>Możemy poprosić Cię o dokumenty</a:t>
            </a:r>
            <a:r>
              <a:rPr lang="pl-PL" sz="1800" dirty="0"/>
              <a:t> potwierdzające dane, które wskazałeś we wniosku (liczba pracowników, obroty, potwierdzenie statusu średniego przedsiębiorcy, potwierdzenie trudnej sytuacji).</a:t>
            </a:r>
          </a:p>
          <a:p>
            <a:pPr marL="285750" marR="511204" indent="-285750">
              <a:buFont typeface="Arial" panose="020B0604020202020204" pitchFamily="34" charset="0"/>
              <a:buChar char="•"/>
            </a:pPr>
            <a:endParaRPr lang="pl-PL" sz="2400" dirty="0"/>
          </a:p>
          <a:p>
            <a:pPr marR="511204"/>
            <a:endParaRPr lang="pl-PL" sz="2400" dirty="0"/>
          </a:p>
        </p:txBody>
      </p:sp>
      <p:sp>
        <p:nvSpPr>
          <p:cNvPr id="5" name="object 5"/>
          <p:cNvSpPr/>
          <p:nvPr/>
        </p:nvSpPr>
        <p:spPr>
          <a:xfrm>
            <a:off x="1997869" y="1190625"/>
            <a:ext cx="1225550" cy="0"/>
          </a:xfrm>
          <a:custGeom>
            <a:avLst/>
            <a:gdLst/>
            <a:ahLst/>
            <a:cxnLst/>
            <a:rect l="l" t="t" r="r" b="b"/>
            <a:pathLst>
              <a:path w="1225550">
                <a:moveTo>
                  <a:pt x="0" y="0"/>
                </a:moveTo>
                <a:lnTo>
                  <a:pt x="1225042" y="0"/>
                </a:lnTo>
              </a:path>
            </a:pathLst>
          </a:custGeom>
          <a:ln w="52679">
            <a:solidFill>
              <a:srgbClr val="D120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43823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6016365" y="5318913"/>
            <a:ext cx="2938401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1" marR="5080">
              <a:spcBef>
                <a:spcPts val="100"/>
              </a:spcBef>
            </a:pPr>
            <a:r>
              <a:rPr lang="pl-PL" sz="2000" dirty="0">
                <a:solidFill>
                  <a:schemeClr val="accent5">
                    <a:lumMod val="7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www.parp.gov.pl/tarcza</a:t>
            </a:r>
            <a:endParaRPr sz="2000" dirty="0">
              <a:solidFill>
                <a:schemeClr val="accent5">
                  <a:lumMod val="7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6" name="object 22">
            <a:extLst>
              <a:ext uri="{FF2B5EF4-FFF2-40B4-BE49-F238E27FC236}">
                <a16:creationId xmlns:a16="http://schemas.microsoft.com/office/drawing/2014/main" id="{AD2A2D7D-2B64-4265-95E1-32FB26AB9294}"/>
              </a:ext>
            </a:extLst>
          </p:cNvPr>
          <p:cNvSpPr/>
          <p:nvPr/>
        </p:nvSpPr>
        <p:spPr>
          <a:xfrm>
            <a:off x="5965694" y="2557943"/>
            <a:ext cx="1225550" cy="0"/>
          </a:xfrm>
          <a:custGeom>
            <a:avLst/>
            <a:gdLst/>
            <a:ahLst/>
            <a:cxnLst/>
            <a:rect l="l" t="t" r="r" b="b"/>
            <a:pathLst>
              <a:path w="1225550">
                <a:moveTo>
                  <a:pt x="0" y="0"/>
                </a:moveTo>
                <a:lnTo>
                  <a:pt x="1225042" y="0"/>
                </a:lnTo>
              </a:path>
            </a:pathLst>
          </a:custGeom>
          <a:ln w="52679">
            <a:solidFill>
              <a:srgbClr val="D120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4">
            <a:extLst>
              <a:ext uri="{FF2B5EF4-FFF2-40B4-BE49-F238E27FC236}">
                <a16:creationId xmlns:a16="http://schemas.microsoft.com/office/drawing/2014/main" id="{06778DC7-6670-4FA9-BEF5-C66EEE299C7E}"/>
              </a:ext>
            </a:extLst>
          </p:cNvPr>
          <p:cNvSpPr txBox="1"/>
          <p:nvPr/>
        </p:nvSpPr>
        <p:spPr>
          <a:xfrm>
            <a:off x="5965696" y="2024545"/>
            <a:ext cx="1795461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1" marR="5080">
              <a:spcBef>
                <a:spcPts val="100"/>
              </a:spcBef>
            </a:pPr>
            <a:r>
              <a:rPr lang="pl-PL" sz="2800" spc="-5" dirty="0">
                <a:latin typeface="Calibri"/>
                <a:cs typeface="Calibri"/>
              </a:rPr>
              <a:t>Kontakt: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48" name="object 22">
            <a:extLst>
              <a:ext uri="{FF2B5EF4-FFF2-40B4-BE49-F238E27FC236}">
                <a16:creationId xmlns:a16="http://schemas.microsoft.com/office/drawing/2014/main" id="{F26D10D8-55F0-4B81-929A-3CE79B83F37B}"/>
              </a:ext>
            </a:extLst>
          </p:cNvPr>
          <p:cNvSpPr/>
          <p:nvPr/>
        </p:nvSpPr>
        <p:spPr>
          <a:xfrm>
            <a:off x="6068463" y="5229225"/>
            <a:ext cx="1225550" cy="0"/>
          </a:xfrm>
          <a:custGeom>
            <a:avLst/>
            <a:gdLst/>
            <a:ahLst/>
            <a:cxnLst/>
            <a:rect l="l" t="t" r="r" b="b"/>
            <a:pathLst>
              <a:path w="1225550">
                <a:moveTo>
                  <a:pt x="0" y="0"/>
                </a:moveTo>
                <a:lnTo>
                  <a:pt x="1225042" y="0"/>
                </a:lnTo>
              </a:path>
            </a:pathLst>
          </a:custGeom>
          <a:ln w="52679">
            <a:solidFill>
              <a:srgbClr val="D120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84">
            <a:extLst>
              <a:ext uri="{FF2B5EF4-FFF2-40B4-BE49-F238E27FC236}">
                <a16:creationId xmlns:a16="http://schemas.microsoft.com/office/drawing/2014/main" id="{094FFEBA-D69C-4A47-9D0F-EF8AEE4B6009}"/>
              </a:ext>
            </a:extLst>
          </p:cNvPr>
          <p:cNvSpPr txBox="1"/>
          <p:nvPr/>
        </p:nvSpPr>
        <p:spPr>
          <a:xfrm>
            <a:off x="5965695" y="2717602"/>
            <a:ext cx="3728373" cy="128240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1">
              <a:spcBef>
                <a:spcPts val="100"/>
              </a:spcBef>
            </a:pPr>
            <a:r>
              <a:rPr lang="pl-PL" sz="2000" spc="-15">
                <a:cs typeface="Calibri"/>
              </a:rPr>
              <a:t>Infolinia PARP</a:t>
            </a:r>
          </a:p>
          <a:p>
            <a:pPr marL="12701">
              <a:spcBef>
                <a:spcPts val="100"/>
              </a:spcBef>
            </a:pPr>
            <a:endParaRPr lang="pl-PL" sz="2000" spc="-15" dirty="0">
              <a:latin typeface="Calibri"/>
              <a:cs typeface="Calibri"/>
            </a:endParaRPr>
          </a:p>
          <a:p>
            <a:pPr marL="12701">
              <a:spcBef>
                <a:spcPts val="100"/>
              </a:spcBef>
            </a:pPr>
            <a:r>
              <a:rPr lang="pl-PL" sz="2000" spc="-15" dirty="0">
                <a:latin typeface="Calibri"/>
                <a:cs typeface="Calibri"/>
                <a:hlinkClick r:id="rId3"/>
              </a:rPr>
              <a:t>info@parp.gov.pl</a:t>
            </a:r>
            <a:endParaRPr lang="pl-PL" sz="2000" spc="-15" dirty="0">
              <a:latin typeface="Calibri"/>
              <a:cs typeface="Calibri"/>
            </a:endParaRPr>
          </a:p>
          <a:p>
            <a:pPr marL="12701">
              <a:spcBef>
                <a:spcPts val="100"/>
              </a:spcBef>
            </a:pPr>
            <a:endParaRPr sz="2000" dirty="0">
              <a:latin typeface="Calibri"/>
              <a:cs typeface="Calibri"/>
            </a:endParaRPr>
          </a:p>
        </p:txBody>
      </p:sp>
      <p:grpSp>
        <p:nvGrpSpPr>
          <p:cNvPr id="2" name="Grupa 1" descr="logotyp Ministerstwa Rozwoju z czerwonym herbem, na którym widać białego orzełka, po prawej stronie napis Ministerstwo Rozwoju, pod napisem biało czerwona kreska; logotyp Polskiej Agencji Rozwoju Przedsiębiorczości dwadzieścia lat, czerwony kwadrat z trzema falkami w środku, obok napis PARP 20 lat Grupa PFR" title="logotyp Ministerstwa Rozwoju oraz Polskiej Agencji Rozwoju Przedsiębiorczości">
            <a:extLst>
              <a:ext uri="{FF2B5EF4-FFF2-40B4-BE49-F238E27FC236}">
                <a16:creationId xmlns:a16="http://schemas.microsoft.com/office/drawing/2014/main" id="{BB28D593-CD84-4CBC-B5A0-0BD927D92977}"/>
              </a:ext>
            </a:extLst>
          </p:cNvPr>
          <p:cNvGrpSpPr/>
          <p:nvPr/>
        </p:nvGrpSpPr>
        <p:grpSpPr>
          <a:xfrm>
            <a:off x="3521869" y="464376"/>
            <a:ext cx="3159369" cy="576710"/>
            <a:chOff x="3775622" y="346966"/>
            <a:chExt cx="3947766" cy="720624"/>
          </a:xfrm>
        </p:grpSpPr>
        <p:sp>
          <p:nvSpPr>
            <p:cNvPr id="30" name="object 13">
              <a:extLst>
                <a:ext uri="{FF2B5EF4-FFF2-40B4-BE49-F238E27FC236}">
                  <a16:creationId xmlns:a16="http://schemas.microsoft.com/office/drawing/2014/main" id="{C80E9BF4-3E6D-4745-A046-4E2749C64087}"/>
                </a:ext>
              </a:extLst>
            </p:cNvPr>
            <p:cNvSpPr/>
            <p:nvPr/>
          </p:nvSpPr>
          <p:spPr>
            <a:xfrm>
              <a:off x="5906677" y="449600"/>
              <a:ext cx="1816711" cy="52959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raz 30">
              <a:extLst>
                <a:ext uri="{FF2B5EF4-FFF2-40B4-BE49-F238E27FC236}">
                  <a16:creationId xmlns:a16="http://schemas.microsoft.com/office/drawing/2014/main" id="{66104652-58B0-44A6-9A21-DD3B89372C0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5622" y="346966"/>
              <a:ext cx="1732594" cy="720624"/>
            </a:xfrm>
            <a:prstGeom prst="rect">
              <a:avLst/>
            </a:prstGeom>
          </p:spPr>
        </p:pic>
      </p:grpSp>
      <p:pic>
        <p:nvPicPr>
          <p:cNvPr id="32" name="Obraz 31" descr="czerwony kwadrat z białą tarczą w środku" title="logotyp cyklu konferencji Tarcza Antykryzysowa dla biznesu">
            <a:extLst>
              <a:ext uri="{FF2B5EF4-FFF2-40B4-BE49-F238E27FC236}">
                <a16:creationId xmlns:a16="http://schemas.microsoft.com/office/drawing/2014/main" id="{28DEB49F-1A92-4BE8-8C66-7D03D7C6C9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5554" y="326924"/>
            <a:ext cx="2005584" cy="652272"/>
          </a:xfrm>
          <a:prstGeom prst="rect">
            <a:avLst/>
          </a:prstGeom>
        </p:spPr>
      </p:pic>
      <p:pic>
        <p:nvPicPr>
          <p:cNvPr id="4" name="Obraz 3" descr="logotyp Funduszy Europejskich przedstawiający trzy kolorowe gwiazdy na granatowym tle w kształcie trapezu. Flaga Rzeczpospolitej PolskieJ i czerwonym obwodem kwadratu. Flaga Unii Europejskiej, przedstawiająca okrąg z gwiazd na granatowym tle" title="potrójny logotyp Funduszy Europejskich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9269" y="6143625"/>
            <a:ext cx="7866698" cy="108625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 txBox="1"/>
          <p:nvPr/>
        </p:nvSpPr>
        <p:spPr>
          <a:xfrm>
            <a:off x="1997869" y="789759"/>
            <a:ext cx="2066202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pl-PL" sz="2200" dirty="0">
                <a:solidFill>
                  <a:srgbClr val="D1203C"/>
                </a:solidFill>
                <a:latin typeface="+mj-lt"/>
                <a:cs typeface="Montserrat"/>
              </a:rPr>
              <a:t>CEL KONKURSU</a:t>
            </a:r>
            <a:endParaRPr sz="2200" dirty="0">
              <a:latin typeface="+mj-lt"/>
              <a:cs typeface="Montserra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810212" y="1322473"/>
            <a:ext cx="7368381" cy="4694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50000"/>
              </a:lnSpc>
              <a:spcBef>
                <a:spcPts val="25"/>
              </a:spcBef>
            </a:pPr>
            <a:r>
              <a:rPr lang="pl-PL" dirty="0">
                <a:cs typeface="Calibri"/>
              </a:rPr>
              <a:t>Pomoc </a:t>
            </a:r>
            <a:r>
              <a:rPr lang="pl-PL" b="1" dirty="0">
                <a:cs typeface="Calibri"/>
              </a:rPr>
              <a:t>średnim przedsiębiorcom</a:t>
            </a:r>
            <a:r>
              <a:rPr lang="pl-PL" dirty="0">
                <a:cs typeface="Calibri"/>
              </a:rPr>
              <a:t>, którzy w związku z zakłóceniami</a:t>
            </a:r>
            <a:br>
              <a:rPr lang="pl-PL" dirty="0">
                <a:cs typeface="Calibri"/>
              </a:rPr>
            </a:br>
            <a:r>
              <a:rPr lang="pl-PL" dirty="0">
                <a:cs typeface="Calibri"/>
              </a:rPr>
              <a:t>w funkcjonowaniu gospodarki na skutek wystąpienia pandemii</a:t>
            </a:r>
            <a:br>
              <a:rPr lang="pl-PL" dirty="0">
                <a:cs typeface="Calibri"/>
              </a:rPr>
            </a:br>
            <a:r>
              <a:rPr lang="pl-PL" dirty="0" err="1">
                <a:cs typeface="Calibri"/>
              </a:rPr>
              <a:t>COVID</a:t>
            </a:r>
            <a:r>
              <a:rPr lang="pl-PL" dirty="0">
                <a:cs typeface="Calibri"/>
              </a:rPr>
              <a:t>-19:</a:t>
            </a:r>
          </a:p>
          <a:p>
            <a:pPr>
              <a:lnSpc>
                <a:spcPct val="150000"/>
              </a:lnSpc>
              <a:spcBef>
                <a:spcPts val="25"/>
              </a:spcBef>
            </a:pPr>
            <a:endParaRPr dirty="0">
              <a:cs typeface="Calibri"/>
            </a:endParaRPr>
          </a:p>
          <a:p>
            <a:pPr marL="241313" marR="154949" indent="-228613" algn="just">
              <a:lnSpc>
                <a:spcPct val="150000"/>
              </a:lnSpc>
              <a:buChar char="•"/>
              <a:tabLst>
                <a:tab pos="241313" algn="l"/>
              </a:tabLst>
            </a:pPr>
            <a:r>
              <a:rPr lang="pl-PL" dirty="0">
                <a:cs typeface="Calibri"/>
              </a:rPr>
              <a:t>znaleźli się </a:t>
            </a:r>
            <a:r>
              <a:rPr lang="pl-PL" b="1" dirty="0">
                <a:cs typeface="Calibri"/>
              </a:rPr>
              <a:t>w trudnej sytuacji ekonomicznej </a:t>
            </a:r>
            <a:r>
              <a:rPr lang="pl-PL" dirty="0">
                <a:cs typeface="Calibri"/>
              </a:rPr>
              <a:t>w rozumieniu</a:t>
            </a:r>
            <a:br>
              <a:rPr lang="pl-PL" dirty="0">
                <a:cs typeface="Calibri"/>
              </a:rPr>
            </a:br>
            <a:r>
              <a:rPr lang="pl-PL" dirty="0">
                <a:cs typeface="Calibri"/>
              </a:rPr>
              <a:t>art. 2 pkt 18 rozporządzenia </a:t>
            </a:r>
            <a:r>
              <a:rPr lang="pl-PL" b="1" dirty="0">
                <a:cs typeface="Calibri"/>
              </a:rPr>
              <a:t>nr 651/2014</a:t>
            </a:r>
            <a:r>
              <a:rPr lang="pl-PL" dirty="0">
                <a:cs typeface="Calibri"/>
              </a:rPr>
              <a:t>,</a:t>
            </a:r>
          </a:p>
          <a:p>
            <a:pPr marL="12700" marR="154949" algn="just">
              <a:lnSpc>
                <a:spcPct val="150000"/>
              </a:lnSpc>
              <a:tabLst>
                <a:tab pos="241313" algn="l"/>
              </a:tabLst>
            </a:pPr>
            <a:endParaRPr lang="pl-PL" dirty="0">
              <a:cs typeface="Calibri"/>
            </a:endParaRPr>
          </a:p>
          <a:p>
            <a:pPr marL="12700" marR="154949" algn="just">
              <a:lnSpc>
                <a:spcPct val="150000"/>
              </a:lnSpc>
              <a:tabLst>
                <a:tab pos="241313" algn="l"/>
              </a:tabLst>
            </a:pPr>
            <a:r>
              <a:rPr lang="pl-PL" dirty="0">
                <a:cs typeface="Calibri"/>
              </a:rPr>
              <a:t>lub</a:t>
            </a:r>
            <a:endParaRPr dirty="0">
              <a:cs typeface="Calibri"/>
            </a:endParaRPr>
          </a:p>
          <a:p>
            <a:pPr marL="241313" marR="154949" indent="-228613">
              <a:lnSpc>
                <a:spcPct val="150000"/>
              </a:lnSpc>
              <a:spcBef>
                <a:spcPts val="1200"/>
              </a:spcBef>
              <a:buChar char="•"/>
              <a:tabLst>
                <a:tab pos="240678" algn="l"/>
                <a:tab pos="241313" algn="l"/>
              </a:tabLst>
            </a:pPr>
            <a:r>
              <a:rPr lang="pl-PL" spc="-5" dirty="0">
                <a:cs typeface="Calibri"/>
              </a:rPr>
              <a:t>znaleźli się w sytuacji nagłego niedoboru tzn. odnotowali spadek obrotów o </a:t>
            </a:r>
            <a:r>
              <a:rPr lang="pl-PL" b="1" spc="-5" dirty="0">
                <a:cs typeface="Calibri"/>
              </a:rPr>
              <a:t>co najmniej 30% w dowolnym miesiącu po 1 lutego 2020 r. </a:t>
            </a:r>
            <a:r>
              <a:rPr lang="pl-PL" spc="-5" dirty="0">
                <a:cs typeface="Calibri"/>
              </a:rPr>
              <a:t>w porównaniu do poprzedniego miesiąca lub analogicznego miesiąca ubiegłego roku.</a:t>
            </a:r>
            <a:endParaRPr dirty="0"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997869" y="1266825"/>
            <a:ext cx="1225550" cy="0"/>
          </a:xfrm>
          <a:custGeom>
            <a:avLst/>
            <a:gdLst/>
            <a:ahLst/>
            <a:cxnLst/>
            <a:rect l="l" t="t" r="r" b="b"/>
            <a:pathLst>
              <a:path w="1225550">
                <a:moveTo>
                  <a:pt x="0" y="0"/>
                </a:moveTo>
                <a:lnTo>
                  <a:pt x="1225042" y="0"/>
                </a:lnTo>
              </a:path>
            </a:pathLst>
          </a:custGeom>
          <a:ln w="52679">
            <a:solidFill>
              <a:srgbClr val="D120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788843" y="12700"/>
            <a:ext cx="3642995" cy="61778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">
            <a:extLst>
              <a:ext uri="{FF2B5EF4-FFF2-40B4-BE49-F238E27FC236}">
                <a16:creationId xmlns:a16="http://schemas.microsoft.com/office/drawing/2014/main" id="{47D5BCA9-D0C8-4585-8F8A-2A7DAB7E1A32}"/>
              </a:ext>
            </a:extLst>
          </p:cNvPr>
          <p:cNvSpPr/>
          <p:nvPr/>
        </p:nvSpPr>
        <p:spPr>
          <a:xfrm>
            <a:off x="1496614" y="6185865"/>
            <a:ext cx="0" cy="1374140"/>
          </a:xfrm>
          <a:custGeom>
            <a:avLst/>
            <a:gdLst/>
            <a:ahLst/>
            <a:cxnLst/>
            <a:rect l="l" t="t" r="r" b="b"/>
            <a:pathLst>
              <a:path h="1374140">
                <a:moveTo>
                  <a:pt x="0" y="0"/>
                </a:moveTo>
                <a:lnTo>
                  <a:pt x="0" y="1374139"/>
                </a:lnTo>
              </a:path>
            </a:pathLst>
          </a:custGeom>
          <a:ln w="11264">
            <a:solidFill>
              <a:srgbClr val="B61828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34" name="object 6">
            <a:extLst>
              <a:ext uri="{FF2B5EF4-FFF2-40B4-BE49-F238E27FC236}">
                <a16:creationId xmlns:a16="http://schemas.microsoft.com/office/drawing/2014/main" id="{1558E11E-66BE-40D1-8384-A2D83167A7F9}"/>
              </a:ext>
            </a:extLst>
          </p:cNvPr>
          <p:cNvSpPr/>
          <p:nvPr/>
        </p:nvSpPr>
        <p:spPr>
          <a:xfrm>
            <a:off x="0" y="6180997"/>
            <a:ext cx="13442941" cy="0"/>
          </a:xfrm>
          <a:custGeom>
            <a:avLst/>
            <a:gdLst/>
            <a:ahLst/>
            <a:cxnLst/>
            <a:rect l="l" t="t" r="r" b="b"/>
            <a:pathLst>
              <a:path w="1069213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6350">
            <a:solidFill>
              <a:srgbClr val="D1203C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43" name="bk object 16">
            <a:extLst>
              <a:ext uri="{FF2B5EF4-FFF2-40B4-BE49-F238E27FC236}">
                <a16:creationId xmlns:a16="http://schemas.microsoft.com/office/drawing/2014/main" id="{288D1BA8-5C55-409D-B9D7-4E37DD87404E}"/>
              </a:ext>
            </a:extLst>
          </p:cNvPr>
          <p:cNvSpPr/>
          <p:nvPr/>
        </p:nvSpPr>
        <p:spPr>
          <a:xfrm>
            <a:off x="1496614" y="0"/>
            <a:ext cx="0" cy="1555750"/>
          </a:xfrm>
          <a:custGeom>
            <a:avLst/>
            <a:gdLst/>
            <a:ahLst/>
            <a:cxnLst/>
            <a:rect l="l" t="t" r="r" b="b"/>
            <a:pathLst>
              <a:path h="1555750">
                <a:moveTo>
                  <a:pt x="0" y="0"/>
                </a:moveTo>
                <a:lnTo>
                  <a:pt x="0" y="1555559"/>
                </a:lnTo>
              </a:path>
            </a:pathLst>
          </a:custGeom>
          <a:ln w="11264">
            <a:solidFill>
              <a:srgbClr val="B61828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44" name="bk object 18">
            <a:extLst>
              <a:ext uri="{FF2B5EF4-FFF2-40B4-BE49-F238E27FC236}">
                <a16:creationId xmlns:a16="http://schemas.microsoft.com/office/drawing/2014/main" id="{14A9D29B-8627-44E6-BE7D-F3CF5708D996}"/>
              </a:ext>
            </a:extLst>
          </p:cNvPr>
          <p:cNvSpPr/>
          <p:nvPr/>
        </p:nvSpPr>
        <p:spPr>
          <a:xfrm>
            <a:off x="1496614" y="1555559"/>
            <a:ext cx="0" cy="4630420"/>
          </a:xfrm>
          <a:custGeom>
            <a:avLst/>
            <a:gdLst/>
            <a:ahLst/>
            <a:cxnLst/>
            <a:rect l="l" t="t" r="r" b="b"/>
            <a:pathLst>
              <a:path h="4630420">
                <a:moveTo>
                  <a:pt x="0" y="0"/>
                </a:moveTo>
                <a:lnTo>
                  <a:pt x="0" y="4630305"/>
                </a:lnTo>
              </a:path>
            </a:pathLst>
          </a:custGeom>
          <a:ln w="70726">
            <a:solidFill>
              <a:srgbClr val="B61828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45" name="object 2">
            <a:extLst>
              <a:ext uri="{FF2B5EF4-FFF2-40B4-BE49-F238E27FC236}">
                <a16:creationId xmlns:a16="http://schemas.microsoft.com/office/drawing/2014/main" id="{0EDE9B97-7829-41E3-8E75-D570C05A7590}"/>
              </a:ext>
            </a:extLst>
          </p:cNvPr>
          <p:cNvSpPr txBox="1">
            <a:spLocks/>
          </p:cNvSpPr>
          <p:nvPr/>
        </p:nvSpPr>
        <p:spPr>
          <a:xfrm>
            <a:off x="1984801" y="245199"/>
            <a:ext cx="7019204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550" b="0" i="0">
                <a:solidFill>
                  <a:srgbClr val="B61828"/>
                </a:solidFill>
                <a:latin typeface="Montserrat Light"/>
                <a:ea typeface="+mj-ea"/>
                <a:cs typeface="Montserrat Light"/>
              </a:defRPr>
            </a:lvl1pPr>
          </a:lstStyle>
          <a:p>
            <a:pPr marL="12701">
              <a:spcBef>
                <a:spcPts val="100"/>
              </a:spcBef>
            </a:pPr>
            <a:r>
              <a:rPr lang="pl-PL" sz="3200" kern="0" spc="-20" dirty="0">
                <a:solidFill>
                  <a:srgbClr val="000000"/>
                </a:solidFill>
                <a:latin typeface="+mj-lt"/>
                <a:cs typeface="Montserrat"/>
              </a:rPr>
              <a:t>Warunki otrzymania wsparcia</a:t>
            </a:r>
            <a:endParaRPr lang="pl-PL" sz="3200" kern="0" dirty="0">
              <a:latin typeface="+mj-lt"/>
              <a:cs typeface="Montserrat"/>
            </a:endParaRPr>
          </a:p>
        </p:txBody>
      </p:sp>
      <p:pic>
        <p:nvPicPr>
          <p:cNvPr id="37" name="Obraz 36">
            <a:extLst>
              <a:ext uri="{FF2B5EF4-FFF2-40B4-BE49-F238E27FC236}">
                <a16:creationId xmlns:a16="http://schemas.microsoft.com/office/drawing/2014/main" id="{0DBDE35C-3FEF-4347-B045-4DB5FBB1F4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4278" y="6573641"/>
            <a:ext cx="2005584" cy="652272"/>
          </a:xfrm>
          <a:prstGeom prst="rect">
            <a:avLst/>
          </a:prstGeom>
        </p:spPr>
      </p:pic>
      <p:pic>
        <p:nvPicPr>
          <p:cNvPr id="17" name="Obraz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869" y="6482375"/>
            <a:ext cx="8783856" cy="95429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 txBox="1"/>
          <p:nvPr/>
        </p:nvSpPr>
        <p:spPr>
          <a:xfrm>
            <a:off x="2062761" y="772622"/>
            <a:ext cx="6324600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pl-PL" sz="2200" dirty="0">
                <a:solidFill>
                  <a:srgbClr val="D1203C"/>
                </a:solidFill>
                <a:latin typeface="+mj-lt"/>
                <a:cs typeface="Montserrat"/>
              </a:rPr>
              <a:t>Jak ustalić, że jesteś średnim przedsiębiorcą?</a:t>
            </a:r>
            <a:endParaRPr sz="2200" dirty="0">
              <a:latin typeface="+mj-lt"/>
              <a:cs typeface="Montserra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062761" y="1513684"/>
            <a:ext cx="7326508" cy="45604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50000"/>
              </a:lnSpc>
              <a:spcBef>
                <a:spcPts val="25"/>
              </a:spcBef>
            </a:pPr>
            <a:r>
              <a:rPr lang="pl-PL" sz="1600" dirty="0"/>
              <a:t>Średnie przedsiębiorstwo, które ma siedzibę lub oddział na terenie Polski, które:</a:t>
            </a:r>
          </a:p>
          <a:p>
            <a:pPr marL="241313" marR="154949" indent="-228613" algn="just">
              <a:lnSpc>
                <a:spcPct val="150000"/>
              </a:lnSpc>
              <a:buFontTx/>
              <a:buChar char="•"/>
              <a:tabLst>
                <a:tab pos="241313" algn="l"/>
              </a:tabLst>
            </a:pPr>
            <a:r>
              <a:rPr lang="pl-PL" sz="1600" dirty="0"/>
              <a:t>zatrudnia mniej niż </a:t>
            </a:r>
            <a:r>
              <a:rPr lang="pl-PL" sz="1600" b="1" dirty="0"/>
              <a:t>250 pracowników</a:t>
            </a:r>
            <a:r>
              <a:rPr lang="pl-PL" sz="1600" dirty="0"/>
              <a:t>,</a:t>
            </a:r>
          </a:p>
          <a:p>
            <a:pPr marL="12700" marR="154949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tabLst>
                <a:tab pos="241313" algn="l"/>
              </a:tabLst>
            </a:pPr>
            <a:r>
              <a:rPr lang="pl-PL" sz="1600" dirty="0"/>
              <a:t>oraz</a:t>
            </a:r>
          </a:p>
          <a:p>
            <a:pPr marL="241313" marR="154949" indent="-228613" algn="just">
              <a:lnSpc>
                <a:spcPct val="150000"/>
              </a:lnSpc>
              <a:buFontTx/>
              <a:buChar char="•"/>
              <a:tabLst>
                <a:tab pos="241313" algn="l"/>
              </a:tabLst>
            </a:pPr>
            <a:r>
              <a:rPr lang="pl-PL" sz="1600" dirty="0"/>
              <a:t>roczny </a:t>
            </a:r>
            <a:r>
              <a:rPr lang="pl-PL" sz="1600" b="1" dirty="0"/>
              <a:t>obrót przedsiębiorstwa</a:t>
            </a:r>
            <a:r>
              <a:rPr lang="pl-PL" sz="1600" dirty="0"/>
              <a:t> nie przekracza </a:t>
            </a:r>
            <a:r>
              <a:rPr lang="pl-PL" sz="1600" b="1" dirty="0"/>
              <a:t>50 mln euro</a:t>
            </a:r>
            <a:r>
              <a:rPr lang="pl-PL" sz="1600" dirty="0"/>
              <a:t> lub </a:t>
            </a:r>
            <a:r>
              <a:rPr lang="pl-PL" sz="1600" b="1" dirty="0"/>
              <a:t>roczna suma bilansowa</a:t>
            </a:r>
            <a:r>
              <a:rPr lang="pl-PL" sz="1600" dirty="0"/>
              <a:t> nie przekracza </a:t>
            </a:r>
            <a:r>
              <a:rPr lang="pl-PL" sz="1600" b="1" dirty="0"/>
              <a:t>43 mln euro</a:t>
            </a:r>
            <a:r>
              <a:rPr lang="pl-PL" sz="1600" dirty="0"/>
              <a:t>.</a:t>
            </a:r>
          </a:p>
          <a:p>
            <a:pPr marL="12700" marR="154949" algn="just">
              <a:lnSpc>
                <a:spcPct val="150000"/>
              </a:lnSpc>
              <a:tabLst>
                <a:tab pos="241313" algn="l"/>
              </a:tabLst>
            </a:pPr>
            <a:endParaRPr lang="pl-PL" sz="1600" dirty="0"/>
          </a:p>
          <a:p>
            <a:pPr marL="12700" marR="154949" algn="just">
              <a:lnSpc>
                <a:spcPct val="150000"/>
              </a:lnSpc>
              <a:tabLst>
                <a:tab pos="241313" algn="l"/>
              </a:tabLst>
            </a:pPr>
            <a:r>
              <a:rPr lang="pl-PL" sz="1600" b="1" dirty="0"/>
              <a:t>UWAGA! Przy obliczeniu tych wartości uwzględniamy powiązania łączące przedsiębiorcę z innymi podmiotami</a:t>
            </a:r>
            <a:r>
              <a:rPr lang="pl-PL" sz="1600" dirty="0"/>
              <a:t>.</a:t>
            </a:r>
          </a:p>
          <a:p>
            <a:pPr marL="12700" marR="154949" algn="just">
              <a:lnSpc>
                <a:spcPct val="150000"/>
              </a:lnSpc>
              <a:tabLst>
                <a:tab pos="241313" algn="l"/>
              </a:tabLst>
            </a:pPr>
            <a:endParaRPr lang="pl-PL" sz="1600" dirty="0"/>
          </a:p>
          <a:p>
            <a:pPr marL="12700" marR="154949" algn="just">
              <a:lnSpc>
                <a:spcPct val="150000"/>
              </a:lnSpc>
              <a:tabLst>
                <a:tab pos="241313" algn="l"/>
              </a:tabLst>
            </a:pPr>
            <a:r>
              <a:rPr lang="pl-PL" sz="1600" dirty="0">
                <a:hlinkClick r:id="rId2"/>
              </a:rPr>
              <a:t>https://kwalifikator.een.org.pl/</a:t>
            </a:r>
            <a:endParaRPr lang="pl-PL" sz="1600" dirty="0"/>
          </a:p>
          <a:p>
            <a:pPr marL="12700" marR="154949" algn="just">
              <a:lnSpc>
                <a:spcPct val="150000"/>
              </a:lnSpc>
              <a:tabLst>
                <a:tab pos="241313" algn="l"/>
              </a:tabLst>
            </a:pPr>
            <a:endParaRPr lang="pl-PL" sz="1600" dirty="0"/>
          </a:p>
          <a:p>
            <a:pPr marL="12700" marR="154949" algn="just">
              <a:lnSpc>
                <a:spcPct val="150000"/>
              </a:lnSpc>
              <a:tabLst>
                <a:tab pos="241313" algn="l"/>
              </a:tabLst>
            </a:pPr>
            <a:r>
              <a:rPr lang="pl-PL" sz="1600" dirty="0">
                <a:hlinkClick r:id="rId3"/>
              </a:rPr>
              <a:t>https://www.parp.gov.pl/definicja-msp</a:t>
            </a:r>
            <a:r>
              <a:rPr lang="pl-PL" sz="1600" dirty="0"/>
              <a:t> </a:t>
            </a:r>
          </a:p>
        </p:txBody>
      </p:sp>
      <p:sp>
        <p:nvSpPr>
          <p:cNvPr id="15" name="object 15"/>
          <p:cNvSpPr/>
          <p:nvPr/>
        </p:nvSpPr>
        <p:spPr>
          <a:xfrm>
            <a:off x="2062761" y="1343025"/>
            <a:ext cx="1225550" cy="0"/>
          </a:xfrm>
          <a:custGeom>
            <a:avLst/>
            <a:gdLst/>
            <a:ahLst/>
            <a:cxnLst/>
            <a:rect l="l" t="t" r="r" b="b"/>
            <a:pathLst>
              <a:path w="1225550">
                <a:moveTo>
                  <a:pt x="0" y="0"/>
                </a:moveTo>
                <a:lnTo>
                  <a:pt x="1225042" y="0"/>
                </a:lnTo>
              </a:path>
            </a:pathLst>
          </a:custGeom>
          <a:ln w="52679">
            <a:solidFill>
              <a:srgbClr val="D120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788843" y="12700"/>
            <a:ext cx="3642995" cy="617782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">
            <a:extLst>
              <a:ext uri="{FF2B5EF4-FFF2-40B4-BE49-F238E27FC236}">
                <a16:creationId xmlns:a16="http://schemas.microsoft.com/office/drawing/2014/main" id="{47D5BCA9-D0C8-4585-8F8A-2A7DAB7E1A32}"/>
              </a:ext>
            </a:extLst>
          </p:cNvPr>
          <p:cNvSpPr/>
          <p:nvPr/>
        </p:nvSpPr>
        <p:spPr>
          <a:xfrm>
            <a:off x="1496614" y="6185865"/>
            <a:ext cx="0" cy="1374140"/>
          </a:xfrm>
          <a:custGeom>
            <a:avLst/>
            <a:gdLst/>
            <a:ahLst/>
            <a:cxnLst/>
            <a:rect l="l" t="t" r="r" b="b"/>
            <a:pathLst>
              <a:path h="1374140">
                <a:moveTo>
                  <a:pt x="0" y="0"/>
                </a:moveTo>
                <a:lnTo>
                  <a:pt x="0" y="1374139"/>
                </a:lnTo>
              </a:path>
            </a:pathLst>
          </a:custGeom>
          <a:ln w="11264">
            <a:solidFill>
              <a:srgbClr val="B61828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34" name="object 6">
            <a:extLst>
              <a:ext uri="{FF2B5EF4-FFF2-40B4-BE49-F238E27FC236}">
                <a16:creationId xmlns:a16="http://schemas.microsoft.com/office/drawing/2014/main" id="{1558E11E-66BE-40D1-8384-A2D83167A7F9}"/>
              </a:ext>
            </a:extLst>
          </p:cNvPr>
          <p:cNvSpPr/>
          <p:nvPr/>
        </p:nvSpPr>
        <p:spPr>
          <a:xfrm>
            <a:off x="0" y="6180997"/>
            <a:ext cx="13442941" cy="0"/>
          </a:xfrm>
          <a:custGeom>
            <a:avLst/>
            <a:gdLst/>
            <a:ahLst/>
            <a:cxnLst/>
            <a:rect l="l" t="t" r="r" b="b"/>
            <a:pathLst>
              <a:path w="1069213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6350">
            <a:solidFill>
              <a:srgbClr val="D1203C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43" name="bk object 16">
            <a:extLst>
              <a:ext uri="{FF2B5EF4-FFF2-40B4-BE49-F238E27FC236}">
                <a16:creationId xmlns:a16="http://schemas.microsoft.com/office/drawing/2014/main" id="{288D1BA8-5C55-409D-B9D7-4E37DD87404E}"/>
              </a:ext>
            </a:extLst>
          </p:cNvPr>
          <p:cNvSpPr/>
          <p:nvPr/>
        </p:nvSpPr>
        <p:spPr>
          <a:xfrm>
            <a:off x="1496614" y="0"/>
            <a:ext cx="0" cy="1555750"/>
          </a:xfrm>
          <a:custGeom>
            <a:avLst/>
            <a:gdLst/>
            <a:ahLst/>
            <a:cxnLst/>
            <a:rect l="l" t="t" r="r" b="b"/>
            <a:pathLst>
              <a:path h="1555750">
                <a:moveTo>
                  <a:pt x="0" y="0"/>
                </a:moveTo>
                <a:lnTo>
                  <a:pt x="0" y="1555559"/>
                </a:lnTo>
              </a:path>
            </a:pathLst>
          </a:custGeom>
          <a:ln w="11264">
            <a:solidFill>
              <a:srgbClr val="B61828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44" name="bk object 18">
            <a:extLst>
              <a:ext uri="{FF2B5EF4-FFF2-40B4-BE49-F238E27FC236}">
                <a16:creationId xmlns:a16="http://schemas.microsoft.com/office/drawing/2014/main" id="{14A9D29B-8627-44E6-BE7D-F3CF5708D996}"/>
              </a:ext>
            </a:extLst>
          </p:cNvPr>
          <p:cNvSpPr/>
          <p:nvPr/>
        </p:nvSpPr>
        <p:spPr>
          <a:xfrm>
            <a:off x="1496614" y="1555559"/>
            <a:ext cx="0" cy="4630420"/>
          </a:xfrm>
          <a:custGeom>
            <a:avLst/>
            <a:gdLst/>
            <a:ahLst/>
            <a:cxnLst/>
            <a:rect l="l" t="t" r="r" b="b"/>
            <a:pathLst>
              <a:path h="4630420">
                <a:moveTo>
                  <a:pt x="0" y="0"/>
                </a:moveTo>
                <a:lnTo>
                  <a:pt x="0" y="4630305"/>
                </a:lnTo>
              </a:path>
            </a:pathLst>
          </a:custGeom>
          <a:ln w="70726">
            <a:solidFill>
              <a:srgbClr val="B61828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45" name="object 2">
            <a:extLst>
              <a:ext uri="{FF2B5EF4-FFF2-40B4-BE49-F238E27FC236}">
                <a16:creationId xmlns:a16="http://schemas.microsoft.com/office/drawing/2014/main" id="{0EDE9B97-7829-41E3-8E75-D570C05A7590}"/>
              </a:ext>
            </a:extLst>
          </p:cNvPr>
          <p:cNvSpPr txBox="1">
            <a:spLocks/>
          </p:cNvSpPr>
          <p:nvPr/>
        </p:nvSpPr>
        <p:spPr>
          <a:xfrm>
            <a:off x="1997869" y="83660"/>
            <a:ext cx="7019204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550" b="0" i="0">
                <a:solidFill>
                  <a:srgbClr val="B61828"/>
                </a:solidFill>
                <a:latin typeface="Montserrat Light"/>
                <a:ea typeface="+mj-ea"/>
                <a:cs typeface="Montserrat Light"/>
              </a:defRPr>
            </a:lvl1pPr>
          </a:lstStyle>
          <a:p>
            <a:pPr marL="12701">
              <a:spcBef>
                <a:spcPts val="100"/>
              </a:spcBef>
            </a:pPr>
            <a:r>
              <a:rPr lang="pl-PL" sz="3200" kern="0" spc="-20" dirty="0">
                <a:solidFill>
                  <a:srgbClr val="000000"/>
                </a:solidFill>
                <a:latin typeface="+mj-lt"/>
                <a:cs typeface="Montserrat"/>
              </a:rPr>
              <a:t>Warunki otrzymania wsparcia</a:t>
            </a:r>
            <a:endParaRPr lang="pl-PL" sz="3200" kern="0" dirty="0">
              <a:latin typeface="+mj-lt"/>
              <a:cs typeface="Montserrat"/>
            </a:endParaRPr>
          </a:p>
        </p:txBody>
      </p:sp>
      <p:pic>
        <p:nvPicPr>
          <p:cNvPr id="37" name="Obraz 36">
            <a:extLst>
              <a:ext uri="{FF2B5EF4-FFF2-40B4-BE49-F238E27FC236}">
                <a16:creationId xmlns:a16="http://schemas.microsoft.com/office/drawing/2014/main" id="{0DBDE35C-3FEF-4347-B045-4DB5FBB1F4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4278" y="6573641"/>
            <a:ext cx="2005584" cy="652272"/>
          </a:xfrm>
          <a:prstGeom prst="rect">
            <a:avLst/>
          </a:prstGeom>
        </p:spPr>
      </p:pic>
      <p:pic>
        <p:nvPicPr>
          <p:cNvPr id="17" name="Obraz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869" y="6482375"/>
            <a:ext cx="8783856" cy="954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5537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 txBox="1"/>
          <p:nvPr/>
        </p:nvSpPr>
        <p:spPr>
          <a:xfrm>
            <a:off x="1997869" y="800843"/>
            <a:ext cx="6629398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pl-PL" sz="2200" dirty="0">
                <a:solidFill>
                  <a:srgbClr val="D1203C"/>
                </a:solidFill>
                <a:latin typeface="+mj-lt"/>
                <a:cs typeface="Montserrat"/>
              </a:rPr>
              <a:t>Jak ustalić, czy jesteś w trudnej sytuacji?</a:t>
            </a:r>
          </a:p>
        </p:txBody>
      </p:sp>
      <p:sp>
        <p:nvSpPr>
          <p:cNvPr id="15" name="object 15"/>
          <p:cNvSpPr/>
          <p:nvPr/>
        </p:nvSpPr>
        <p:spPr>
          <a:xfrm>
            <a:off x="1997869" y="1224007"/>
            <a:ext cx="1225550" cy="0"/>
          </a:xfrm>
          <a:custGeom>
            <a:avLst/>
            <a:gdLst/>
            <a:ahLst/>
            <a:cxnLst/>
            <a:rect l="l" t="t" r="r" b="b"/>
            <a:pathLst>
              <a:path w="1225550">
                <a:moveTo>
                  <a:pt x="0" y="0"/>
                </a:moveTo>
                <a:lnTo>
                  <a:pt x="1225042" y="0"/>
                </a:lnTo>
              </a:path>
            </a:pathLst>
          </a:custGeom>
          <a:ln w="52679">
            <a:solidFill>
              <a:srgbClr val="D120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788843" y="12700"/>
            <a:ext cx="3642995" cy="61778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">
            <a:extLst>
              <a:ext uri="{FF2B5EF4-FFF2-40B4-BE49-F238E27FC236}">
                <a16:creationId xmlns:a16="http://schemas.microsoft.com/office/drawing/2014/main" id="{47D5BCA9-D0C8-4585-8F8A-2A7DAB7E1A32}"/>
              </a:ext>
            </a:extLst>
          </p:cNvPr>
          <p:cNvSpPr/>
          <p:nvPr/>
        </p:nvSpPr>
        <p:spPr>
          <a:xfrm>
            <a:off x="1496614" y="6185865"/>
            <a:ext cx="0" cy="1374140"/>
          </a:xfrm>
          <a:custGeom>
            <a:avLst/>
            <a:gdLst/>
            <a:ahLst/>
            <a:cxnLst/>
            <a:rect l="l" t="t" r="r" b="b"/>
            <a:pathLst>
              <a:path h="1374140">
                <a:moveTo>
                  <a:pt x="0" y="0"/>
                </a:moveTo>
                <a:lnTo>
                  <a:pt x="0" y="1374139"/>
                </a:lnTo>
              </a:path>
            </a:pathLst>
          </a:custGeom>
          <a:ln w="11264">
            <a:solidFill>
              <a:srgbClr val="B61828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34" name="object 6">
            <a:extLst>
              <a:ext uri="{FF2B5EF4-FFF2-40B4-BE49-F238E27FC236}">
                <a16:creationId xmlns:a16="http://schemas.microsoft.com/office/drawing/2014/main" id="{1558E11E-66BE-40D1-8384-A2D83167A7F9}"/>
              </a:ext>
            </a:extLst>
          </p:cNvPr>
          <p:cNvSpPr/>
          <p:nvPr/>
        </p:nvSpPr>
        <p:spPr>
          <a:xfrm>
            <a:off x="0" y="6180997"/>
            <a:ext cx="13442941" cy="0"/>
          </a:xfrm>
          <a:custGeom>
            <a:avLst/>
            <a:gdLst/>
            <a:ahLst/>
            <a:cxnLst/>
            <a:rect l="l" t="t" r="r" b="b"/>
            <a:pathLst>
              <a:path w="1069213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6350">
            <a:solidFill>
              <a:srgbClr val="D1203C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43" name="bk object 16">
            <a:extLst>
              <a:ext uri="{FF2B5EF4-FFF2-40B4-BE49-F238E27FC236}">
                <a16:creationId xmlns:a16="http://schemas.microsoft.com/office/drawing/2014/main" id="{288D1BA8-5C55-409D-B9D7-4E37DD87404E}"/>
              </a:ext>
            </a:extLst>
          </p:cNvPr>
          <p:cNvSpPr/>
          <p:nvPr/>
        </p:nvSpPr>
        <p:spPr>
          <a:xfrm>
            <a:off x="1496614" y="0"/>
            <a:ext cx="0" cy="1555750"/>
          </a:xfrm>
          <a:custGeom>
            <a:avLst/>
            <a:gdLst/>
            <a:ahLst/>
            <a:cxnLst/>
            <a:rect l="l" t="t" r="r" b="b"/>
            <a:pathLst>
              <a:path h="1555750">
                <a:moveTo>
                  <a:pt x="0" y="0"/>
                </a:moveTo>
                <a:lnTo>
                  <a:pt x="0" y="1555559"/>
                </a:lnTo>
              </a:path>
            </a:pathLst>
          </a:custGeom>
          <a:ln w="11264">
            <a:solidFill>
              <a:srgbClr val="B61828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44" name="bk object 18">
            <a:extLst>
              <a:ext uri="{FF2B5EF4-FFF2-40B4-BE49-F238E27FC236}">
                <a16:creationId xmlns:a16="http://schemas.microsoft.com/office/drawing/2014/main" id="{14A9D29B-8627-44E6-BE7D-F3CF5708D996}"/>
              </a:ext>
            </a:extLst>
          </p:cNvPr>
          <p:cNvSpPr/>
          <p:nvPr/>
        </p:nvSpPr>
        <p:spPr>
          <a:xfrm>
            <a:off x="1496614" y="1555559"/>
            <a:ext cx="0" cy="4630420"/>
          </a:xfrm>
          <a:custGeom>
            <a:avLst/>
            <a:gdLst/>
            <a:ahLst/>
            <a:cxnLst/>
            <a:rect l="l" t="t" r="r" b="b"/>
            <a:pathLst>
              <a:path h="4630420">
                <a:moveTo>
                  <a:pt x="0" y="0"/>
                </a:moveTo>
                <a:lnTo>
                  <a:pt x="0" y="4630305"/>
                </a:lnTo>
              </a:path>
            </a:pathLst>
          </a:custGeom>
          <a:ln w="70726">
            <a:solidFill>
              <a:srgbClr val="B61828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45" name="object 2">
            <a:extLst>
              <a:ext uri="{FF2B5EF4-FFF2-40B4-BE49-F238E27FC236}">
                <a16:creationId xmlns:a16="http://schemas.microsoft.com/office/drawing/2014/main" id="{0EDE9B97-7829-41E3-8E75-D570C05A7590}"/>
              </a:ext>
            </a:extLst>
          </p:cNvPr>
          <p:cNvSpPr txBox="1">
            <a:spLocks/>
          </p:cNvSpPr>
          <p:nvPr/>
        </p:nvSpPr>
        <p:spPr>
          <a:xfrm>
            <a:off x="1997869" y="283062"/>
            <a:ext cx="7019204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550" b="0" i="0">
                <a:solidFill>
                  <a:srgbClr val="B61828"/>
                </a:solidFill>
                <a:latin typeface="Montserrat Light"/>
                <a:ea typeface="+mj-ea"/>
                <a:cs typeface="Montserrat Light"/>
              </a:defRPr>
            </a:lvl1pPr>
          </a:lstStyle>
          <a:p>
            <a:pPr marL="12701">
              <a:spcBef>
                <a:spcPts val="100"/>
              </a:spcBef>
            </a:pPr>
            <a:r>
              <a:rPr lang="pl-PL" sz="3200" kern="0" spc="-20" dirty="0">
                <a:solidFill>
                  <a:srgbClr val="000000"/>
                </a:solidFill>
                <a:latin typeface="+mj-lt"/>
                <a:cs typeface="Montserrat"/>
              </a:rPr>
              <a:t>Warunki otrzymania wsparcia</a:t>
            </a:r>
            <a:endParaRPr lang="pl-PL" sz="3200" kern="0" dirty="0">
              <a:latin typeface="+mj-lt"/>
              <a:cs typeface="Montserrat"/>
            </a:endParaRPr>
          </a:p>
        </p:txBody>
      </p:sp>
      <p:pic>
        <p:nvPicPr>
          <p:cNvPr id="37" name="Obraz 36">
            <a:extLst>
              <a:ext uri="{FF2B5EF4-FFF2-40B4-BE49-F238E27FC236}">
                <a16:creationId xmlns:a16="http://schemas.microsoft.com/office/drawing/2014/main" id="{0DBDE35C-3FEF-4347-B045-4DB5FBB1F4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4278" y="6573641"/>
            <a:ext cx="2005584" cy="652272"/>
          </a:xfrm>
          <a:prstGeom prst="rect">
            <a:avLst/>
          </a:prstGeom>
        </p:spPr>
      </p:pic>
      <p:pic>
        <p:nvPicPr>
          <p:cNvPr id="17" name="Obraz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869" y="6482375"/>
            <a:ext cx="8783856" cy="954295"/>
          </a:xfrm>
          <a:prstGeom prst="rect">
            <a:avLst/>
          </a:prstGeom>
        </p:spPr>
      </p:pic>
      <p:sp>
        <p:nvSpPr>
          <p:cNvPr id="18" name="object 14"/>
          <p:cNvSpPr txBox="1"/>
          <p:nvPr/>
        </p:nvSpPr>
        <p:spPr>
          <a:xfrm>
            <a:off x="1947029" y="1236704"/>
            <a:ext cx="7391400" cy="44448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1600" dirty="0"/>
              <a:t>Dokonaj analizy danych finansowych wg stanu na koniec 2019 r.:</a:t>
            </a:r>
          </a:p>
          <a:p>
            <a:pPr>
              <a:lnSpc>
                <a:spcPct val="150000"/>
              </a:lnSpc>
            </a:pPr>
            <a:endParaRPr lang="pl-PL" sz="16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600" b="1" dirty="0"/>
              <a:t>sumuj kapitał </a:t>
            </a:r>
            <a:r>
              <a:rPr lang="pl-PL" sz="1600" dirty="0"/>
              <a:t>podstawowy, własny, zapasowy, kapitał</a:t>
            </a:r>
            <a:br>
              <a:rPr lang="pl-PL" sz="1600" dirty="0"/>
            </a:br>
            <a:r>
              <a:rPr lang="pl-PL" sz="1600" dirty="0"/>
              <a:t>z aktualizacji wyceny, pozostałe kapitały rezerwowe</a:t>
            </a:r>
            <a:br>
              <a:rPr lang="pl-PL" sz="1600" dirty="0"/>
            </a:br>
            <a:r>
              <a:rPr lang="pl-PL" sz="1600" b="1" dirty="0"/>
              <a:t>i odnieś do sumy strat </a:t>
            </a:r>
            <a:r>
              <a:rPr lang="pl-PL" sz="1600" dirty="0"/>
              <a:t>z lat ubiegłych i z roku 2019 r.;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600" dirty="0"/>
              <a:t>jeśli firma istnieje od ponad trzech lat, jej </a:t>
            </a:r>
            <a:r>
              <a:rPr lang="pl-PL" sz="1600" b="1" dirty="0"/>
              <a:t>skumulowane straty </a:t>
            </a:r>
            <a:r>
              <a:rPr lang="pl-PL" sz="1600" dirty="0"/>
              <a:t>(jeśli występują) </a:t>
            </a:r>
            <a:r>
              <a:rPr lang="pl-PL" sz="1600" b="1" dirty="0"/>
              <a:t>przekraczają połowę kwoty kapitałów </a:t>
            </a:r>
            <a:r>
              <a:rPr lang="pl-PL" sz="1600" dirty="0"/>
              <a:t>– jesteś w trudnej sytuacji.</a:t>
            </a:r>
          </a:p>
          <a:p>
            <a:pPr lvl="0">
              <a:lnSpc>
                <a:spcPct val="150000"/>
              </a:lnSpc>
            </a:pPr>
            <a:endParaRPr lang="pl-PL" sz="1600" dirty="0"/>
          </a:p>
          <a:p>
            <a:pPr lvl="0">
              <a:lnSpc>
                <a:spcPct val="150000"/>
              </a:lnSpc>
            </a:pPr>
            <a:endParaRPr lang="pl-PL" sz="1600" dirty="0"/>
          </a:p>
          <a:p>
            <a:pPr lvl="0">
              <a:lnSpc>
                <a:spcPct val="150000"/>
              </a:lnSpc>
            </a:pPr>
            <a:r>
              <a:rPr lang="pl-PL" sz="1600" dirty="0"/>
              <a:t>Jesteś w trudnej sytuacji również, gdy: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600" b="1" dirty="0"/>
              <a:t>podlegasz postępowaniu</a:t>
            </a:r>
            <a:r>
              <a:rPr lang="pl-PL" sz="1600" dirty="0"/>
              <a:t> w związku z niewypłacalnością, likwidacyjnemu, upadłościowemu lub rozwiązaniu / wykreśleniu z rejestru;</a:t>
            </a:r>
          </a:p>
        </p:txBody>
      </p:sp>
    </p:spTree>
    <p:extLst>
      <p:ext uri="{BB962C8B-B14F-4D97-AF65-F5344CB8AC3E}">
        <p14:creationId xmlns:p14="http://schemas.microsoft.com/office/powerpoint/2010/main" val="17154961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 txBox="1"/>
          <p:nvPr/>
        </p:nvSpPr>
        <p:spPr>
          <a:xfrm>
            <a:off x="1997869" y="800843"/>
            <a:ext cx="6629398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pl-PL" sz="2200" dirty="0">
                <a:solidFill>
                  <a:srgbClr val="D1203C"/>
                </a:solidFill>
                <a:latin typeface="+mj-lt"/>
                <a:cs typeface="Montserrat"/>
              </a:rPr>
              <a:t>Jak ustalić, czy jesteś w trudnej sytuacji? – ciąg dalszy</a:t>
            </a:r>
          </a:p>
        </p:txBody>
      </p:sp>
      <p:sp>
        <p:nvSpPr>
          <p:cNvPr id="15" name="object 15"/>
          <p:cNvSpPr/>
          <p:nvPr/>
        </p:nvSpPr>
        <p:spPr>
          <a:xfrm>
            <a:off x="1997869" y="1224007"/>
            <a:ext cx="1225550" cy="0"/>
          </a:xfrm>
          <a:custGeom>
            <a:avLst/>
            <a:gdLst/>
            <a:ahLst/>
            <a:cxnLst/>
            <a:rect l="l" t="t" r="r" b="b"/>
            <a:pathLst>
              <a:path w="1225550">
                <a:moveTo>
                  <a:pt x="0" y="0"/>
                </a:moveTo>
                <a:lnTo>
                  <a:pt x="1225042" y="0"/>
                </a:lnTo>
              </a:path>
            </a:pathLst>
          </a:custGeom>
          <a:ln w="52679">
            <a:solidFill>
              <a:srgbClr val="D120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788843" y="12700"/>
            <a:ext cx="3642995" cy="61778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">
            <a:extLst>
              <a:ext uri="{FF2B5EF4-FFF2-40B4-BE49-F238E27FC236}">
                <a16:creationId xmlns:a16="http://schemas.microsoft.com/office/drawing/2014/main" id="{47D5BCA9-D0C8-4585-8F8A-2A7DAB7E1A32}"/>
              </a:ext>
            </a:extLst>
          </p:cNvPr>
          <p:cNvSpPr/>
          <p:nvPr/>
        </p:nvSpPr>
        <p:spPr>
          <a:xfrm>
            <a:off x="1496614" y="6185865"/>
            <a:ext cx="0" cy="1374140"/>
          </a:xfrm>
          <a:custGeom>
            <a:avLst/>
            <a:gdLst/>
            <a:ahLst/>
            <a:cxnLst/>
            <a:rect l="l" t="t" r="r" b="b"/>
            <a:pathLst>
              <a:path h="1374140">
                <a:moveTo>
                  <a:pt x="0" y="0"/>
                </a:moveTo>
                <a:lnTo>
                  <a:pt x="0" y="1374139"/>
                </a:lnTo>
              </a:path>
            </a:pathLst>
          </a:custGeom>
          <a:ln w="11264">
            <a:solidFill>
              <a:srgbClr val="B61828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34" name="object 6">
            <a:extLst>
              <a:ext uri="{FF2B5EF4-FFF2-40B4-BE49-F238E27FC236}">
                <a16:creationId xmlns:a16="http://schemas.microsoft.com/office/drawing/2014/main" id="{1558E11E-66BE-40D1-8384-A2D83167A7F9}"/>
              </a:ext>
            </a:extLst>
          </p:cNvPr>
          <p:cNvSpPr/>
          <p:nvPr/>
        </p:nvSpPr>
        <p:spPr>
          <a:xfrm>
            <a:off x="0" y="6180997"/>
            <a:ext cx="13442941" cy="0"/>
          </a:xfrm>
          <a:custGeom>
            <a:avLst/>
            <a:gdLst/>
            <a:ahLst/>
            <a:cxnLst/>
            <a:rect l="l" t="t" r="r" b="b"/>
            <a:pathLst>
              <a:path w="1069213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6350">
            <a:solidFill>
              <a:srgbClr val="D1203C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43" name="bk object 16">
            <a:extLst>
              <a:ext uri="{FF2B5EF4-FFF2-40B4-BE49-F238E27FC236}">
                <a16:creationId xmlns:a16="http://schemas.microsoft.com/office/drawing/2014/main" id="{288D1BA8-5C55-409D-B9D7-4E37DD87404E}"/>
              </a:ext>
            </a:extLst>
          </p:cNvPr>
          <p:cNvSpPr/>
          <p:nvPr/>
        </p:nvSpPr>
        <p:spPr>
          <a:xfrm>
            <a:off x="1496614" y="0"/>
            <a:ext cx="0" cy="1555750"/>
          </a:xfrm>
          <a:custGeom>
            <a:avLst/>
            <a:gdLst/>
            <a:ahLst/>
            <a:cxnLst/>
            <a:rect l="l" t="t" r="r" b="b"/>
            <a:pathLst>
              <a:path h="1555750">
                <a:moveTo>
                  <a:pt x="0" y="0"/>
                </a:moveTo>
                <a:lnTo>
                  <a:pt x="0" y="1555559"/>
                </a:lnTo>
              </a:path>
            </a:pathLst>
          </a:custGeom>
          <a:ln w="11264">
            <a:solidFill>
              <a:srgbClr val="B61828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44" name="bk object 18">
            <a:extLst>
              <a:ext uri="{FF2B5EF4-FFF2-40B4-BE49-F238E27FC236}">
                <a16:creationId xmlns:a16="http://schemas.microsoft.com/office/drawing/2014/main" id="{14A9D29B-8627-44E6-BE7D-F3CF5708D996}"/>
              </a:ext>
            </a:extLst>
          </p:cNvPr>
          <p:cNvSpPr/>
          <p:nvPr/>
        </p:nvSpPr>
        <p:spPr>
          <a:xfrm>
            <a:off x="1496614" y="1555559"/>
            <a:ext cx="0" cy="4630420"/>
          </a:xfrm>
          <a:custGeom>
            <a:avLst/>
            <a:gdLst/>
            <a:ahLst/>
            <a:cxnLst/>
            <a:rect l="l" t="t" r="r" b="b"/>
            <a:pathLst>
              <a:path h="4630420">
                <a:moveTo>
                  <a:pt x="0" y="0"/>
                </a:moveTo>
                <a:lnTo>
                  <a:pt x="0" y="4630305"/>
                </a:lnTo>
              </a:path>
            </a:pathLst>
          </a:custGeom>
          <a:ln w="70726">
            <a:solidFill>
              <a:srgbClr val="B61828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45" name="object 2">
            <a:extLst>
              <a:ext uri="{FF2B5EF4-FFF2-40B4-BE49-F238E27FC236}">
                <a16:creationId xmlns:a16="http://schemas.microsoft.com/office/drawing/2014/main" id="{0EDE9B97-7829-41E3-8E75-D570C05A7590}"/>
              </a:ext>
            </a:extLst>
          </p:cNvPr>
          <p:cNvSpPr txBox="1">
            <a:spLocks/>
          </p:cNvSpPr>
          <p:nvPr/>
        </p:nvSpPr>
        <p:spPr>
          <a:xfrm>
            <a:off x="1997869" y="283062"/>
            <a:ext cx="7019204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550" b="0" i="0">
                <a:solidFill>
                  <a:srgbClr val="B61828"/>
                </a:solidFill>
                <a:latin typeface="Montserrat Light"/>
                <a:ea typeface="+mj-ea"/>
                <a:cs typeface="Montserrat Light"/>
              </a:defRPr>
            </a:lvl1pPr>
          </a:lstStyle>
          <a:p>
            <a:pPr marL="12701">
              <a:spcBef>
                <a:spcPts val="100"/>
              </a:spcBef>
            </a:pPr>
            <a:r>
              <a:rPr lang="pl-PL" sz="3200" kern="0" spc="-20" dirty="0">
                <a:solidFill>
                  <a:srgbClr val="000000"/>
                </a:solidFill>
                <a:latin typeface="+mj-lt"/>
                <a:cs typeface="Montserrat"/>
              </a:rPr>
              <a:t>Warunki otrzymania wsparcia</a:t>
            </a:r>
            <a:endParaRPr lang="pl-PL" sz="3200" kern="0" dirty="0">
              <a:latin typeface="+mj-lt"/>
              <a:cs typeface="Montserrat"/>
            </a:endParaRPr>
          </a:p>
        </p:txBody>
      </p:sp>
      <p:pic>
        <p:nvPicPr>
          <p:cNvPr id="37" name="Obraz 36">
            <a:extLst>
              <a:ext uri="{FF2B5EF4-FFF2-40B4-BE49-F238E27FC236}">
                <a16:creationId xmlns:a16="http://schemas.microsoft.com/office/drawing/2014/main" id="{0DBDE35C-3FEF-4347-B045-4DB5FBB1F4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4278" y="6573641"/>
            <a:ext cx="2005584" cy="652272"/>
          </a:xfrm>
          <a:prstGeom prst="rect">
            <a:avLst/>
          </a:prstGeom>
        </p:spPr>
      </p:pic>
      <p:pic>
        <p:nvPicPr>
          <p:cNvPr id="17" name="Obraz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869" y="6482375"/>
            <a:ext cx="8783856" cy="954295"/>
          </a:xfrm>
          <a:prstGeom prst="rect">
            <a:avLst/>
          </a:prstGeom>
        </p:spPr>
      </p:pic>
      <p:sp>
        <p:nvSpPr>
          <p:cNvPr id="18" name="object 14"/>
          <p:cNvSpPr txBox="1"/>
          <p:nvPr/>
        </p:nvSpPr>
        <p:spPr>
          <a:xfrm>
            <a:off x="1933218" y="1311366"/>
            <a:ext cx="7391400" cy="47759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pl-PL" sz="1600" dirty="0"/>
              <a:t>Jesteś w trudnej sytuacji również, gdy (c.d.):</a:t>
            </a:r>
          </a:p>
          <a:p>
            <a:pPr lvl="0">
              <a:lnSpc>
                <a:spcPct val="150000"/>
              </a:lnSpc>
            </a:pPr>
            <a:endParaRPr lang="pl-PL" sz="1600" dirty="0"/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600" dirty="0"/>
              <a:t>otrzymałeś </a:t>
            </a:r>
            <a:r>
              <a:rPr lang="pl-PL" sz="1600" b="1" dirty="0"/>
              <a:t>pomoc na ratowanie </a:t>
            </a:r>
            <a:r>
              <a:rPr lang="pl-PL" sz="1600" dirty="0"/>
              <a:t>i na koniec 2019 r. nie spłaciłeś pożyczki lub nie zakończyłeś umowy o gwarancję lub otrzymałeś </a:t>
            </a:r>
            <a:r>
              <a:rPr lang="pl-PL" sz="1600" b="1" dirty="0"/>
              <a:t>pomoc na restrukturyzację </a:t>
            </a:r>
            <a:r>
              <a:rPr lang="pl-PL" sz="1600" dirty="0"/>
              <a:t>i na koniec 2019 r. restrukturyzacja nie została zakończona;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600" b="1" dirty="0"/>
              <a:t>wartość zobowiązań pieniężnych firmy przekracza wartość jej majątku</a:t>
            </a:r>
            <a:r>
              <a:rPr lang="pl-PL" sz="1600" dirty="0"/>
              <a:t> przez okres dłuższy niż 24 miesiące.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l-PL" sz="16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l-PL" sz="1600" dirty="0"/>
          </a:p>
          <a:p>
            <a:pPr lvl="0">
              <a:lnSpc>
                <a:spcPct val="150000"/>
              </a:lnSpc>
            </a:pPr>
            <a:r>
              <a:rPr lang="pl-PL" sz="1600" dirty="0"/>
              <a:t>Szczegółowe zasady określające kryteria przedsiębiorstwa w trudnej sytuacji znajdziesz </a:t>
            </a:r>
            <a:r>
              <a:rPr lang="pl-PL" sz="1600" b="1" dirty="0"/>
              <a:t>w art. 2 pkt 18 rozporządzenia KE nr 651/2014 </a:t>
            </a:r>
            <a:r>
              <a:rPr lang="pl-PL" sz="1600" dirty="0"/>
              <a:t>z dnia 17 czerwca 2014 r. uznającego niektóre rodzaje pomocy za zgodne z rynkiem wewnętrznym w zastosowaniu art. 107 i 108 Traktatu.</a:t>
            </a:r>
          </a:p>
        </p:txBody>
      </p:sp>
    </p:spTree>
    <p:extLst>
      <p:ext uri="{BB962C8B-B14F-4D97-AF65-F5344CB8AC3E}">
        <p14:creationId xmlns:p14="http://schemas.microsoft.com/office/powerpoint/2010/main" val="462189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 txBox="1"/>
          <p:nvPr/>
        </p:nvSpPr>
        <p:spPr>
          <a:xfrm>
            <a:off x="1997869" y="800843"/>
            <a:ext cx="6629398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pl-PL" sz="2200" dirty="0">
                <a:solidFill>
                  <a:srgbClr val="D1203C"/>
                </a:solidFill>
                <a:latin typeface="+mj-lt"/>
                <a:cs typeface="Montserrat"/>
              </a:rPr>
              <a:t>Trudna sytuacja – jakie to ma znaczenie?</a:t>
            </a:r>
          </a:p>
        </p:txBody>
      </p:sp>
      <p:sp>
        <p:nvSpPr>
          <p:cNvPr id="15" name="object 15"/>
          <p:cNvSpPr/>
          <p:nvPr/>
        </p:nvSpPr>
        <p:spPr>
          <a:xfrm>
            <a:off x="1997869" y="1224007"/>
            <a:ext cx="1225550" cy="0"/>
          </a:xfrm>
          <a:custGeom>
            <a:avLst/>
            <a:gdLst/>
            <a:ahLst/>
            <a:cxnLst/>
            <a:rect l="l" t="t" r="r" b="b"/>
            <a:pathLst>
              <a:path w="1225550">
                <a:moveTo>
                  <a:pt x="0" y="0"/>
                </a:moveTo>
                <a:lnTo>
                  <a:pt x="1225042" y="0"/>
                </a:lnTo>
              </a:path>
            </a:pathLst>
          </a:custGeom>
          <a:ln w="52679">
            <a:solidFill>
              <a:srgbClr val="D120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788843" y="12700"/>
            <a:ext cx="3642995" cy="61778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">
            <a:extLst>
              <a:ext uri="{FF2B5EF4-FFF2-40B4-BE49-F238E27FC236}">
                <a16:creationId xmlns:a16="http://schemas.microsoft.com/office/drawing/2014/main" id="{47D5BCA9-D0C8-4585-8F8A-2A7DAB7E1A32}"/>
              </a:ext>
            </a:extLst>
          </p:cNvPr>
          <p:cNvSpPr/>
          <p:nvPr/>
        </p:nvSpPr>
        <p:spPr>
          <a:xfrm>
            <a:off x="1496614" y="6185865"/>
            <a:ext cx="0" cy="1374140"/>
          </a:xfrm>
          <a:custGeom>
            <a:avLst/>
            <a:gdLst/>
            <a:ahLst/>
            <a:cxnLst/>
            <a:rect l="l" t="t" r="r" b="b"/>
            <a:pathLst>
              <a:path h="1374140">
                <a:moveTo>
                  <a:pt x="0" y="0"/>
                </a:moveTo>
                <a:lnTo>
                  <a:pt x="0" y="1374139"/>
                </a:lnTo>
              </a:path>
            </a:pathLst>
          </a:custGeom>
          <a:ln w="11264">
            <a:solidFill>
              <a:srgbClr val="B61828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34" name="object 6">
            <a:extLst>
              <a:ext uri="{FF2B5EF4-FFF2-40B4-BE49-F238E27FC236}">
                <a16:creationId xmlns:a16="http://schemas.microsoft.com/office/drawing/2014/main" id="{1558E11E-66BE-40D1-8384-A2D83167A7F9}"/>
              </a:ext>
            </a:extLst>
          </p:cNvPr>
          <p:cNvSpPr/>
          <p:nvPr/>
        </p:nvSpPr>
        <p:spPr>
          <a:xfrm>
            <a:off x="0" y="6180997"/>
            <a:ext cx="13442941" cy="0"/>
          </a:xfrm>
          <a:custGeom>
            <a:avLst/>
            <a:gdLst/>
            <a:ahLst/>
            <a:cxnLst/>
            <a:rect l="l" t="t" r="r" b="b"/>
            <a:pathLst>
              <a:path w="1069213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6350">
            <a:solidFill>
              <a:srgbClr val="D1203C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43" name="bk object 16">
            <a:extLst>
              <a:ext uri="{FF2B5EF4-FFF2-40B4-BE49-F238E27FC236}">
                <a16:creationId xmlns:a16="http://schemas.microsoft.com/office/drawing/2014/main" id="{288D1BA8-5C55-409D-B9D7-4E37DD87404E}"/>
              </a:ext>
            </a:extLst>
          </p:cNvPr>
          <p:cNvSpPr/>
          <p:nvPr/>
        </p:nvSpPr>
        <p:spPr>
          <a:xfrm>
            <a:off x="1496614" y="0"/>
            <a:ext cx="0" cy="1555750"/>
          </a:xfrm>
          <a:custGeom>
            <a:avLst/>
            <a:gdLst/>
            <a:ahLst/>
            <a:cxnLst/>
            <a:rect l="l" t="t" r="r" b="b"/>
            <a:pathLst>
              <a:path h="1555750">
                <a:moveTo>
                  <a:pt x="0" y="0"/>
                </a:moveTo>
                <a:lnTo>
                  <a:pt x="0" y="1555559"/>
                </a:lnTo>
              </a:path>
            </a:pathLst>
          </a:custGeom>
          <a:ln w="11264">
            <a:solidFill>
              <a:srgbClr val="B61828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44" name="bk object 18">
            <a:extLst>
              <a:ext uri="{FF2B5EF4-FFF2-40B4-BE49-F238E27FC236}">
                <a16:creationId xmlns:a16="http://schemas.microsoft.com/office/drawing/2014/main" id="{14A9D29B-8627-44E6-BE7D-F3CF5708D996}"/>
              </a:ext>
            </a:extLst>
          </p:cNvPr>
          <p:cNvSpPr/>
          <p:nvPr/>
        </p:nvSpPr>
        <p:spPr>
          <a:xfrm>
            <a:off x="1496614" y="1555559"/>
            <a:ext cx="0" cy="4630420"/>
          </a:xfrm>
          <a:custGeom>
            <a:avLst/>
            <a:gdLst/>
            <a:ahLst/>
            <a:cxnLst/>
            <a:rect l="l" t="t" r="r" b="b"/>
            <a:pathLst>
              <a:path h="4630420">
                <a:moveTo>
                  <a:pt x="0" y="0"/>
                </a:moveTo>
                <a:lnTo>
                  <a:pt x="0" y="4630305"/>
                </a:lnTo>
              </a:path>
            </a:pathLst>
          </a:custGeom>
          <a:ln w="70726">
            <a:solidFill>
              <a:srgbClr val="B61828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45" name="object 2">
            <a:extLst>
              <a:ext uri="{FF2B5EF4-FFF2-40B4-BE49-F238E27FC236}">
                <a16:creationId xmlns:a16="http://schemas.microsoft.com/office/drawing/2014/main" id="{0EDE9B97-7829-41E3-8E75-D570C05A7590}"/>
              </a:ext>
            </a:extLst>
          </p:cNvPr>
          <p:cNvSpPr txBox="1">
            <a:spLocks/>
          </p:cNvSpPr>
          <p:nvPr/>
        </p:nvSpPr>
        <p:spPr>
          <a:xfrm>
            <a:off x="1997869" y="283062"/>
            <a:ext cx="7019204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550" b="0" i="0">
                <a:solidFill>
                  <a:srgbClr val="B61828"/>
                </a:solidFill>
                <a:latin typeface="Montserrat Light"/>
                <a:ea typeface="+mj-ea"/>
                <a:cs typeface="Montserrat Light"/>
              </a:defRPr>
            </a:lvl1pPr>
          </a:lstStyle>
          <a:p>
            <a:pPr marL="12701">
              <a:spcBef>
                <a:spcPts val="100"/>
              </a:spcBef>
            </a:pPr>
            <a:r>
              <a:rPr lang="pl-PL" sz="3200" kern="0" spc="-20" dirty="0">
                <a:solidFill>
                  <a:srgbClr val="000000"/>
                </a:solidFill>
                <a:latin typeface="+mj-lt"/>
                <a:cs typeface="Montserrat"/>
              </a:rPr>
              <a:t>Warunki otrzymania wsparcia</a:t>
            </a:r>
            <a:endParaRPr lang="pl-PL" sz="3200" kern="0" dirty="0">
              <a:latin typeface="+mj-lt"/>
              <a:cs typeface="Montserrat"/>
            </a:endParaRPr>
          </a:p>
        </p:txBody>
      </p:sp>
      <p:pic>
        <p:nvPicPr>
          <p:cNvPr id="37" name="Obraz 36">
            <a:extLst>
              <a:ext uri="{FF2B5EF4-FFF2-40B4-BE49-F238E27FC236}">
                <a16:creationId xmlns:a16="http://schemas.microsoft.com/office/drawing/2014/main" id="{0DBDE35C-3FEF-4347-B045-4DB5FBB1F4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4278" y="6573641"/>
            <a:ext cx="2005584" cy="652272"/>
          </a:xfrm>
          <a:prstGeom prst="rect">
            <a:avLst/>
          </a:prstGeom>
        </p:spPr>
      </p:pic>
      <p:pic>
        <p:nvPicPr>
          <p:cNvPr id="17" name="Obraz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869" y="6482375"/>
            <a:ext cx="8783856" cy="954295"/>
          </a:xfrm>
          <a:prstGeom prst="rect">
            <a:avLst/>
          </a:prstGeom>
        </p:spPr>
      </p:pic>
      <p:sp>
        <p:nvSpPr>
          <p:cNvPr id="18" name="object 14"/>
          <p:cNvSpPr txBox="1"/>
          <p:nvPr/>
        </p:nvSpPr>
        <p:spPr>
          <a:xfrm>
            <a:off x="2011558" y="1685311"/>
            <a:ext cx="7391400" cy="370614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dirty="0"/>
              <a:t>Jeśli jesteś obecnie w trudnej sytuacji w związku z </a:t>
            </a:r>
            <a:r>
              <a:rPr lang="pl-PL" sz="2000" dirty="0" err="1"/>
              <a:t>COVID</a:t>
            </a:r>
            <a:r>
              <a:rPr lang="pl-PL" sz="2000" dirty="0"/>
              <a:t>-19, </a:t>
            </a:r>
            <a:r>
              <a:rPr lang="pl-PL" sz="2000" b="1" dirty="0"/>
              <a:t>ale nie byłeś w trudnej sytuacji na 31.12.2019 r.</a:t>
            </a:r>
            <a:r>
              <a:rPr lang="pl-PL" sz="2000" dirty="0"/>
              <a:t> – MOŻESZ UZYSKAĆ WSPARCIE w ramach dotacji na kapitał obrotowy.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l-PL" sz="2000" dirty="0"/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dirty="0"/>
              <a:t>Jeśli nie jesteś obecnie w trudnej sytuacji</a:t>
            </a:r>
            <a:r>
              <a:rPr lang="pl-PL" sz="2000" b="1" dirty="0"/>
              <a:t>, ale byłeś w trudnej sytuacji na 31.12.2019 r.</a:t>
            </a:r>
            <a:br>
              <a:rPr lang="pl-PL" sz="2000" b="1" dirty="0"/>
            </a:br>
            <a:r>
              <a:rPr lang="pl-PL" sz="2000" dirty="0"/>
              <a:t>– NIE MOŻESZ UZYSKAĆ WSPARCIA w ramach dotacji na kapitał obrotowy.</a:t>
            </a:r>
          </a:p>
        </p:txBody>
      </p:sp>
    </p:spTree>
    <p:extLst>
      <p:ext uri="{BB962C8B-B14F-4D97-AF65-F5344CB8AC3E}">
        <p14:creationId xmlns:p14="http://schemas.microsoft.com/office/powerpoint/2010/main" val="4210944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 txBox="1"/>
          <p:nvPr/>
        </p:nvSpPr>
        <p:spPr>
          <a:xfrm>
            <a:off x="1999202" y="808076"/>
            <a:ext cx="6629398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pl-PL" sz="2200" dirty="0">
                <a:solidFill>
                  <a:srgbClr val="D1203C"/>
                </a:solidFill>
                <a:latin typeface="+mj-lt"/>
                <a:cs typeface="Montserrat"/>
              </a:rPr>
              <a:t>Jak ustalić spadek </a:t>
            </a:r>
            <a:r>
              <a:rPr lang="pl-PL" sz="2200">
                <a:solidFill>
                  <a:srgbClr val="D1203C"/>
                </a:solidFill>
                <a:latin typeface="+mj-lt"/>
                <a:cs typeface="Montserrat"/>
              </a:rPr>
              <a:t>obrotów?</a:t>
            </a:r>
            <a:endParaRPr lang="pl-PL" sz="2200" dirty="0">
              <a:solidFill>
                <a:srgbClr val="D1203C"/>
              </a:solidFill>
              <a:latin typeface="+mj-lt"/>
              <a:cs typeface="Montserra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997869" y="1748367"/>
            <a:ext cx="7237667" cy="40372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arenR"/>
            </a:pPr>
            <a:r>
              <a:rPr lang="pl-PL" sz="1600" dirty="0"/>
              <a:t>Spadek obrotów może być wykazany dopiero od kolejnego miesiąca po 1 lutego 2020 r., tj. </a:t>
            </a:r>
            <a:r>
              <a:rPr lang="pl-PL" sz="1600" b="1" dirty="0"/>
              <a:t>najwcześniej od marca 2020 r.</a:t>
            </a:r>
            <a:r>
              <a:rPr lang="pl-PL" sz="1600" dirty="0"/>
              <a:t>;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arenR"/>
            </a:pPr>
            <a:r>
              <a:rPr lang="pl-PL" sz="1600" dirty="0"/>
              <a:t>Przez spadek obrotów gospodarczych (spadek przychodów ze sprzedaży) należy rozumieć</a:t>
            </a:r>
            <a:r>
              <a:rPr lang="pl-PL" sz="1600" b="1" dirty="0"/>
              <a:t> spadek sprzedaży towarów lub usług w ujęciu wartościowym</a:t>
            </a:r>
            <a:r>
              <a:rPr lang="pl-PL" sz="1600" dirty="0"/>
              <a:t>;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arenR"/>
            </a:pPr>
            <a:r>
              <a:rPr lang="pl-PL" sz="1600" dirty="0"/>
              <a:t>Spadek obliczamy jako: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600" dirty="0"/>
              <a:t>stosunek obrotów z </a:t>
            </a:r>
            <a:r>
              <a:rPr lang="pl-PL" sz="1600" b="1" dirty="0"/>
              <a:t>dowolnego miesiąca</a:t>
            </a:r>
            <a:r>
              <a:rPr lang="pl-PL" sz="1600" dirty="0"/>
              <a:t> kalendarzowego, przypadającego po 1 lutego 2020 r. w </a:t>
            </a:r>
            <a:r>
              <a:rPr lang="pl-PL" sz="1600" b="1" dirty="0"/>
              <a:t>porównaniu do obrotów z poprzedniego miesiąca kalendarzowego</a:t>
            </a:r>
            <a:r>
              <a:rPr lang="pl-PL" sz="1600" dirty="0"/>
              <a:t>; (ALBO)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600" dirty="0"/>
              <a:t>stosunek obrotów z </a:t>
            </a:r>
            <a:r>
              <a:rPr lang="pl-PL" sz="1600" b="1" dirty="0"/>
              <a:t>dowolnego miesiąca </a:t>
            </a:r>
            <a:r>
              <a:rPr lang="pl-PL" sz="1600" dirty="0"/>
              <a:t>kalendarzowego po</a:t>
            </a:r>
            <a:br>
              <a:rPr lang="pl-PL" sz="1600" dirty="0"/>
            </a:br>
            <a:r>
              <a:rPr lang="pl-PL" sz="1600" dirty="0"/>
              <a:t>1 lutego 2020 r. </a:t>
            </a:r>
            <a:r>
              <a:rPr lang="pl-PL" sz="1600" b="1" dirty="0"/>
              <a:t>w porównaniu do obrotów z analogicznego miesiąca</a:t>
            </a:r>
            <a:r>
              <a:rPr lang="pl-PL" sz="1600" dirty="0"/>
              <a:t> kalendarzowego </a:t>
            </a:r>
            <a:r>
              <a:rPr lang="pl-PL" sz="1600" b="1" dirty="0"/>
              <a:t>roku poprzedniego</a:t>
            </a:r>
            <a:r>
              <a:rPr lang="pl-PL" sz="1600" dirty="0"/>
              <a:t>.</a:t>
            </a:r>
          </a:p>
        </p:txBody>
      </p:sp>
      <p:sp>
        <p:nvSpPr>
          <p:cNvPr id="15" name="object 15"/>
          <p:cNvSpPr/>
          <p:nvPr/>
        </p:nvSpPr>
        <p:spPr>
          <a:xfrm>
            <a:off x="2036816" y="1297026"/>
            <a:ext cx="1225550" cy="0"/>
          </a:xfrm>
          <a:custGeom>
            <a:avLst/>
            <a:gdLst/>
            <a:ahLst/>
            <a:cxnLst/>
            <a:rect l="l" t="t" r="r" b="b"/>
            <a:pathLst>
              <a:path w="1225550">
                <a:moveTo>
                  <a:pt x="0" y="0"/>
                </a:moveTo>
                <a:lnTo>
                  <a:pt x="1225042" y="0"/>
                </a:lnTo>
              </a:path>
            </a:pathLst>
          </a:custGeom>
          <a:ln w="52679">
            <a:solidFill>
              <a:srgbClr val="D120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788843" y="12700"/>
            <a:ext cx="3642995" cy="61778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">
            <a:extLst>
              <a:ext uri="{FF2B5EF4-FFF2-40B4-BE49-F238E27FC236}">
                <a16:creationId xmlns:a16="http://schemas.microsoft.com/office/drawing/2014/main" id="{47D5BCA9-D0C8-4585-8F8A-2A7DAB7E1A32}"/>
              </a:ext>
            </a:extLst>
          </p:cNvPr>
          <p:cNvSpPr/>
          <p:nvPr/>
        </p:nvSpPr>
        <p:spPr>
          <a:xfrm>
            <a:off x="1496614" y="6185865"/>
            <a:ext cx="0" cy="1374140"/>
          </a:xfrm>
          <a:custGeom>
            <a:avLst/>
            <a:gdLst/>
            <a:ahLst/>
            <a:cxnLst/>
            <a:rect l="l" t="t" r="r" b="b"/>
            <a:pathLst>
              <a:path h="1374140">
                <a:moveTo>
                  <a:pt x="0" y="0"/>
                </a:moveTo>
                <a:lnTo>
                  <a:pt x="0" y="1374139"/>
                </a:lnTo>
              </a:path>
            </a:pathLst>
          </a:custGeom>
          <a:ln w="11264">
            <a:solidFill>
              <a:srgbClr val="B61828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34" name="object 6">
            <a:extLst>
              <a:ext uri="{FF2B5EF4-FFF2-40B4-BE49-F238E27FC236}">
                <a16:creationId xmlns:a16="http://schemas.microsoft.com/office/drawing/2014/main" id="{1558E11E-66BE-40D1-8384-A2D83167A7F9}"/>
              </a:ext>
            </a:extLst>
          </p:cNvPr>
          <p:cNvSpPr/>
          <p:nvPr/>
        </p:nvSpPr>
        <p:spPr>
          <a:xfrm>
            <a:off x="0" y="6180997"/>
            <a:ext cx="13442941" cy="0"/>
          </a:xfrm>
          <a:custGeom>
            <a:avLst/>
            <a:gdLst/>
            <a:ahLst/>
            <a:cxnLst/>
            <a:rect l="l" t="t" r="r" b="b"/>
            <a:pathLst>
              <a:path w="1069213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6350">
            <a:solidFill>
              <a:srgbClr val="D1203C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43" name="bk object 16">
            <a:extLst>
              <a:ext uri="{FF2B5EF4-FFF2-40B4-BE49-F238E27FC236}">
                <a16:creationId xmlns:a16="http://schemas.microsoft.com/office/drawing/2014/main" id="{288D1BA8-5C55-409D-B9D7-4E37DD87404E}"/>
              </a:ext>
            </a:extLst>
          </p:cNvPr>
          <p:cNvSpPr/>
          <p:nvPr/>
        </p:nvSpPr>
        <p:spPr>
          <a:xfrm>
            <a:off x="1496614" y="0"/>
            <a:ext cx="0" cy="1555750"/>
          </a:xfrm>
          <a:custGeom>
            <a:avLst/>
            <a:gdLst/>
            <a:ahLst/>
            <a:cxnLst/>
            <a:rect l="l" t="t" r="r" b="b"/>
            <a:pathLst>
              <a:path h="1555750">
                <a:moveTo>
                  <a:pt x="0" y="0"/>
                </a:moveTo>
                <a:lnTo>
                  <a:pt x="0" y="1555559"/>
                </a:lnTo>
              </a:path>
            </a:pathLst>
          </a:custGeom>
          <a:ln w="11264">
            <a:solidFill>
              <a:srgbClr val="B61828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44" name="bk object 18">
            <a:extLst>
              <a:ext uri="{FF2B5EF4-FFF2-40B4-BE49-F238E27FC236}">
                <a16:creationId xmlns:a16="http://schemas.microsoft.com/office/drawing/2014/main" id="{14A9D29B-8627-44E6-BE7D-F3CF5708D996}"/>
              </a:ext>
            </a:extLst>
          </p:cNvPr>
          <p:cNvSpPr/>
          <p:nvPr/>
        </p:nvSpPr>
        <p:spPr>
          <a:xfrm>
            <a:off x="1496614" y="1555559"/>
            <a:ext cx="0" cy="4630420"/>
          </a:xfrm>
          <a:custGeom>
            <a:avLst/>
            <a:gdLst/>
            <a:ahLst/>
            <a:cxnLst/>
            <a:rect l="l" t="t" r="r" b="b"/>
            <a:pathLst>
              <a:path h="4630420">
                <a:moveTo>
                  <a:pt x="0" y="0"/>
                </a:moveTo>
                <a:lnTo>
                  <a:pt x="0" y="4630305"/>
                </a:lnTo>
              </a:path>
            </a:pathLst>
          </a:custGeom>
          <a:ln w="70726">
            <a:solidFill>
              <a:srgbClr val="B61828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45" name="object 2">
            <a:extLst>
              <a:ext uri="{FF2B5EF4-FFF2-40B4-BE49-F238E27FC236}">
                <a16:creationId xmlns:a16="http://schemas.microsoft.com/office/drawing/2014/main" id="{0EDE9B97-7829-41E3-8E75-D570C05A7590}"/>
              </a:ext>
            </a:extLst>
          </p:cNvPr>
          <p:cNvSpPr txBox="1">
            <a:spLocks/>
          </p:cNvSpPr>
          <p:nvPr/>
        </p:nvSpPr>
        <p:spPr>
          <a:xfrm>
            <a:off x="1997869" y="151195"/>
            <a:ext cx="7019204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550" b="0" i="0">
                <a:solidFill>
                  <a:srgbClr val="B61828"/>
                </a:solidFill>
                <a:latin typeface="Montserrat Light"/>
                <a:ea typeface="+mj-ea"/>
                <a:cs typeface="Montserrat Light"/>
              </a:defRPr>
            </a:lvl1pPr>
          </a:lstStyle>
          <a:p>
            <a:pPr marL="12701">
              <a:spcBef>
                <a:spcPts val="100"/>
              </a:spcBef>
            </a:pPr>
            <a:r>
              <a:rPr lang="pl-PL" sz="3200" kern="0" spc="-20" dirty="0">
                <a:solidFill>
                  <a:srgbClr val="000000"/>
                </a:solidFill>
                <a:latin typeface="+mj-lt"/>
                <a:cs typeface="Montserrat"/>
              </a:rPr>
              <a:t>Warunki otrzymania wsparcia</a:t>
            </a:r>
            <a:endParaRPr lang="pl-PL" sz="3200" kern="0" dirty="0">
              <a:latin typeface="+mj-lt"/>
              <a:cs typeface="Montserrat"/>
            </a:endParaRPr>
          </a:p>
        </p:txBody>
      </p:sp>
      <p:pic>
        <p:nvPicPr>
          <p:cNvPr id="37" name="Obraz 36">
            <a:extLst>
              <a:ext uri="{FF2B5EF4-FFF2-40B4-BE49-F238E27FC236}">
                <a16:creationId xmlns:a16="http://schemas.microsoft.com/office/drawing/2014/main" id="{0DBDE35C-3FEF-4347-B045-4DB5FBB1F4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4278" y="6573641"/>
            <a:ext cx="2005584" cy="652272"/>
          </a:xfrm>
          <a:prstGeom prst="rect">
            <a:avLst/>
          </a:prstGeom>
        </p:spPr>
      </p:pic>
      <p:pic>
        <p:nvPicPr>
          <p:cNvPr id="17" name="Obraz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869" y="6482375"/>
            <a:ext cx="8783856" cy="954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5597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 txBox="1"/>
          <p:nvPr/>
        </p:nvSpPr>
        <p:spPr>
          <a:xfrm>
            <a:off x="1999202" y="808076"/>
            <a:ext cx="6629398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pl-PL" sz="2200" dirty="0">
                <a:solidFill>
                  <a:srgbClr val="D1203C"/>
                </a:solidFill>
                <a:latin typeface="+mj-lt"/>
                <a:cs typeface="Montserrat"/>
              </a:rPr>
              <a:t>Jak ustalić spadek obrotów? – przykłady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769269" y="1418457"/>
            <a:ext cx="8305800" cy="4075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1600" b="1" dirty="0"/>
              <a:t>Miesiąc do miesiąca:</a:t>
            </a:r>
            <a:endParaRPr lang="pl-PL" sz="1600" dirty="0"/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600" dirty="0"/>
              <a:t>miesiąc spadku obrotów: </a:t>
            </a:r>
            <a:r>
              <a:rPr lang="pl-PL" sz="1600" b="1" dirty="0"/>
              <a:t>kwiecień 2020</a:t>
            </a:r>
            <a:r>
              <a:rPr lang="pl-PL" sz="1600" dirty="0"/>
              <a:t>,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600" dirty="0"/>
              <a:t>obroty w miesiącu poprzedzającym spadek obrotów 7 543 000,76 zł (</a:t>
            </a:r>
            <a:r>
              <a:rPr lang="pl-PL" sz="1600" b="1" dirty="0"/>
              <a:t>marzec 2020</a:t>
            </a:r>
            <a:r>
              <a:rPr lang="pl-PL" sz="1600" dirty="0"/>
              <a:t>),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600" dirty="0"/>
              <a:t>obroty w miesiącu spadku obrotów: 534 876,56 zł (</a:t>
            </a:r>
            <a:r>
              <a:rPr lang="pl-PL" sz="1600" b="1" dirty="0"/>
              <a:t>kwiecień 2020</a:t>
            </a:r>
            <a:r>
              <a:rPr lang="pl-PL" sz="1600" dirty="0"/>
              <a:t>),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600" b="1" dirty="0"/>
              <a:t>spadek obrotów </a:t>
            </a:r>
            <a:r>
              <a:rPr lang="pl-PL" sz="1600" dirty="0"/>
              <a:t>(%): (7 543 000,76 zł - 534 876,56 zł)/ 7 543 000,76 zł *100 = </a:t>
            </a:r>
            <a:r>
              <a:rPr lang="pl-PL" sz="1600" b="1" dirty="0"/>
              <a:t>92,91%</a:t>
            </a:r>
            <a:r>
              <a:rPr lang="pl-PL" sz="1600" dirty="0"/>
              <a:t>.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l-PL" sz="1600" dirty="0"/>
          </a:p>
          <a:p>
            <a:pPr>
              <a:lnSpc>
                <a:spcPct val="150000"/>
              </a:lnSpc>
            </a:pPr>
            <a:r>
              <a:rPr lang="pl-PL" sz="1600" b="1" dirty="0"/>
              <a:t>Rok do roku:</a:t>
            </a:r>
            <a:endParaRPr lang="pl-PL" sz="1600" dirty="0"/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600" dirty="0"/>
              <a:t>miesiąc spadku obrotów: </a:t>
            </a:r>
            <a:r>
              <a:rPr lang="pl-PL" sz="1600" b="1" dirty="0"/>
              <a:t>kwiecień 2020</a:t>
            </a:r>
            <a:r>
              <a:rPr lang="pl-PL" sz="1600" dirty="0"/>
              <a:t>,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600" dirty="0"/>
              <a:t>obroty w miesiącu 2019 roku: 7 543 000,76 zł (</a:t>
            </a:r>
            <a:r>
              <a:rPr lang="pl-PL" sz="1600" b="1" dirty="0"/>
              <a:t>kwiecień 2019</a:t>
            </a:r>
            <a:r>
              <a:rPr lang="pl-PL" sz="1600" dirty="0"/>
              <a:t>),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600" dirty="0"/>
              <a:t>obroty w wybranym miesiącu 2020 roku: 534 876,56 zł (</a:t>
            </a:r>
            <a:r>
              <a:rPr lang="pl-PL" sz="1600" b="1" dirty="0"/>
              <a:t>kwiecień 2020</a:t>
            </a:r>
            <a:r>
              <a:rPr lang="pl-PL" sz="1600" dirty="0"/>
              <a:t>),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600" b="1" dirty="0"/>
              <a:t>spadek obrotów </a:t>
            </a:r>
            <a:r>
              <a:rPr lang="pl-PL" sz="1600" dirty="0"/>
              <a:t>(%): (7 543 000,76 zł - 534 876,56 zł) / 7 543 000,76 zł *100 = </a:t>
            </a:r>
            <a:r>
              <a:rPr lang="pl-PL" sz="1600" b="1" dirty="0"/>
              <a:t>92,91%</a:t>
            </a:r>
            <a:r>
              <a:rPr lang="pl-PL" sz="1600" dirty="0"/>
              <a:t>.</a:t>
            </a:r>
          </a:p>
        </p:txBody>
      </p:sp>
      <p:sp>
        <p:nvSpPr>
          <p:cNvPr id="15" name="object 15"/>
          <p:cNvSpPr/>
          <p:nvPr/>
        </p:nvSpPr>
        <p:spPr>
          <a:xfrm>
            <a:off x="2036816" y="1297026"/>
            <a:ext cx="1225550" cy="0"/>
          </a:xfrm>
          <a:custGeom>
            <a:avLst/>
            <a:gdLst/>
            <a:ahLst/>
            <a:cxnLst/>
            <a:rect l="l" t="t" r="r" b="b"/>
            <a:pathLst>
              <a:path w="1225550">
                <a:moveTo>
                  <a:pt x="0" y="0"/>
                </a:moveTo>
                <a:lnTo>
                  <a:pt x="1225042" y="0"/>
                </a:lnTo>
              </a:path>
            </a:pathLst>
          </a:custGeom>
          <a:ln w="52679">
            <a:solidFill>
              <a:srgbClr val="D120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788843" y="12700"/>
            <a:ext cx="3642995" cy="61778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">
            <a:extLst>
              <a:ext uri="{FF2B5EF4-FFF2-40B4-BE49-F238E27FC236}">
                <a16:creationId xmlns:a16="http://schemas.microsoft.com/office/drawing/2014/main" id="{47D5BCA9-D0C8-4585-8F8A-2A7DAB7E1A32}"/>
              </a:ext>
            </a:extLst>
          </p:cNvPr>
          <p:cNvSpPr/>
          <p:nvPr/>
        </p:nvSpPr>
        <p:spPr>
          <a:xfrm>
            <a:off x="1496614" y="6185865"/>
            <a:ext cx="0" cy="1374140"/>
          </a:xfrm>
          <a:custGeom>
            <a:avLst/>
            <a:gdLst/>
            <a:ahLst/>
            <a:cxnLst/>
            <a:rect l="l" t="t" r="r" b="b"/>
            <a:pathLst>
              <a:path h="1374140">
                <a:moveTo>
                  <a:pt x="0" y="0"/>
                </a:moveTo>
                <a:lnTo>
                  <a:pt x="0" y="1374139"/>
                </a:lnTo>
              </a:path>
            </a:pathLst>
          </a:custGeom>
          <a:ln w="11264">
            <a:solidFill>
              <a:srgbClr val="B61828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34" name="object 6">
            <a:extLst>
              <a:ext uri="{FF2B5EF4-FFF2-40B4-BE49-F238E27FC236}">
                <a16:creationId xmlns:a16="http://schemas.microsoft.com/office/drawing/2014/main" id="{1558E11E-66BE-40D1-8384-A2D83167A7F9}"/>
              </a:ext>
            </a:extLst>
          </p:cNvPr>
          <p:cNvSpPr/>
          <p:nvPr/>
        </p:nvSpPr>
        <p:spPr>
          <a:xfrm>
            <a:off x="0" y="6180997"/>
            <a:ext cx="13442941" cy="0"/>
          </a:xfrm>
          <a:custGeom>
            <a:avLst/>
            <a:gdLst/>
            <a:ahLst/>
            <a:cxnLst/>
            <a:rect l="l" t="t" r="r" b="b"/>
            <a:pathLst>
              <a:path w="1069213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6350">
            <a:solidFill>
              <a:srgbClr val="D1203C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43" name="bk object 16">
            <a:extLst>
              <a:ext uri="{FF2B5EF4-FFF2-40B4-BE49-F238E27FC236}">
                <a16:creationId xmlns:a16="http://schemas.microsoft.com/office/drawing/2014/main" id="{288D1BA8-5C55-409D-B9D7-4E37DD87404E}"/>
              </a:ext>
            </a:extLst>
          </p:cNvPr>
          <p:cNvSpPr/>
          <p:nvPr/>
        </p:nvSpPr>
        <p:spPr>
          <a:xfrm>
            <a:off x="1496614" y="0"/>
            <a:ext cx="0" cy="1555750"/>
          </a:xfrm>
          <a:custGeom>
            <a:avLst/>
            <a:gdLst/>
            <a:ahLst/>
            <a:cxnLst/>
            <a:rect l="l" t="t" r="r" b="b"/>
            <a:pathLst>
              <a:path h="1555750">
                <a:moveTo>
                  <a:pt x="0" y="0"/>
                </a:moveTo>
                <a:lnTo>
                  <a:pt x="0" y="1555559"/>
                </a:lnTo>
              </a:path>
            </a:pathLst>
          </a:custGeom>
          <a:ln w="11264">
            <a:solidFill>
              <a:srgbClr val="B61828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44" name="bk object 18">
            <a:extLst>
              <a:ext uri="{FF2B5EF4-FFF2-40B4-BE49-F238E27FC236}">
                <a16:creationId xmlns:a16="http://schemas.microsoft.com/office/drawing/2014/main" id="{14A9D29B-8627-44E6-BE7D-F3CF5708D996}"/>
              </a:ext>
            </a:extLst>
          </p:cNvPr>
          <p:cNvSpPr/>
          <p:nvPr/>
        </p:nvSpPr>
        <p:spPr>
          <a:xfrm>
            <a:off x="1496614" y="1555559"/>
            <a:ext cx="0" cy="4630420"/>
          </a:xfrm>
          <a:custGeom>
            <a:avLst/>
            <a:gdLst/>
            <a:ahLst/>
            <a:cxnLst/>
            <a:rect l="l" t="t" r="r" b="b"/>
            <a:pathLst>
              <a:path h="4630420">
                <a:moveTo>
                  <a:pt x="0" y="0"/>
                </a:moveTo>
                <a:lnTo>
                  <a:pt x="0" y="4630305"/>
                </a:lnTo>
              </a:path>
            </a:pathLst>
          </a:custGeom>
          <a:ln w="70726">
            <a:solidFill>
              <a:srgbClr val="B61828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45" name="object 2">
            <a:extLst>
              <a:ext uri="{FF2B5EF4-FFF2-40B4-BE49-F238E27FC236}">
                <a16:creationId xmlns:a16="http://schemas.microsoft.com/office/drawing/2014/main" id="{0EDE9B97-7829-41E3-8E75-D570C05A7590}"/>
              </a:ext>
            </a:extLst>
          </p:cNvPr>
          <p:cNvSpPr txBox="1">
            <a:spLocks/>
          </p:cNvSpPr>
          <p:nvPr/>
        </p:nvSpPr>
        <p:spPr>
          <a:xfrm>
            <a:off x="1997869" y="151195"/>
            <a:ext cx="7019204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550" b="0" i="0">
                <a:solidFill>
                  <a:srgbClr val="B61828"/>
                </a:solidFill>
                <a:latin typeface="Montserrat Light"/>
                <a:ea typeface="+mj-ea"/>
                <a:cs typeface="Montserrat Light"/>
              </a:defRPr>
            </a:lvl1pPr>
          </a:lstStyle>
          <a:p>
            <a:pPr marL="12701">
              <a:spcBef>
                <a:spcPts val="100"/>
              </a:spcBef>
            </a:pPr>
            <a:r>
              <a:rPr lang="pl-PL" sz="3200" kern="0" spc="-20" dirty="0">
                <a:solidFill>
                  <a:srgbClr val="000000"/>
                </a:solidFill>
                <a:latin typeface="+mj-lt"/>
                <a:cs typeface="Montserrat"/>
              </a:rPr>
              <a:t>Warunki otrzymania wsparcia</a:t>
            </a:r>
            <a:endParaRPr lang="pl-PL" sz="3200" kern="0" dirty="0">
              <a:latin typeface="+mj-lt"/>
              <a:cs typeface="Montserrat"/>
            </a:endParaRPr>
          </a:p>
        </p:txBody>
      </p:sp>
      <p:pic>
        <p:nvPicPr>
          <p:cNvPr id="37" name="Obraz 36">
            <a:extLst>
              <a:ext uri="{FF2B5EF4-FFF2-40B4-BE49-F238E27FC236}">
                <a16:creationId xmlns:a16="http://schemas.microsoft.com/office/drawing/2014/main" id="{0DBDE35C-3FEF-4347-B045-4DB5FBB1F4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4278" y="6573641"/>
            <a:ext cx="2005584" cy="652272"/>
          </a:xfrm>
          <a:prstGeom prst="rect">
            <a:avLst/>
          </a:prstGeom>
        </p:spPr>
      </p:pic>
      <p:pic>
        <p:nvPicPr>
          <p:cNvPr id="17" name="Obraz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869" y="6482375"/>
            <a:ext cx="8783856" cy="954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4231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490</TotalTime>
  <Words>1876</Words>
  <Application>Microsoft Office PowerPoint</Application>
  <PresentationFormat>Niestandardowy</PresentationFormat>
  <Paragraphs>196</Paragraphs>
  <Slides>22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22</vt:i4>
      </vt:variant>
    </vt:vector>
  </HeadingPairs>
  <TitlesOfParts>
    <vt:vector size="29" baseType="lpstr">
      <vt:lpstr>Arial</vt:lpstr>
      <vt:lpstr>Calibri</vt:lpstr>
      <vt:lpstr>Calibri Light</vt:lpstr>
      <vt:lpstr>Montserrat</vt:lpstr>
      <vt:lpstr>Montserrat Light</vt:lpstr>
      <vt:lpstr>Wingdings</vt:lpstr>
      <vt:lpstr>Office Theme</vt:lpstr>
      <vt:lpstr>Działanie 3.4 POIR i 1.5 POPW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Sposób wypłaty i przeznaczenie środków</vt:lpstr>
      <vt:lpstr>Sposób wypłaty i przeznaczenie środków</vt:lpstr>
      <vt:lpstr>Sposób wypłaty i przeznaczenie środków</vt:lpstr>
      <vt:lpstr>Sposób wypłaty i przeznaczenie środków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Dotacje na kapitał obrotowy</dc:title>
  <dc:creator>Arkadiusz Dewódzki</dc:creator>
  <cp:keywords>PL,PARP</cp:keywords>
  <cp:lastModifiedBy>Zdanowski Konrad</cp:lastModifiedBy>
  <cp:revision>108</cp:revision>
  <dcterms:created xsi:type="dcterms:W3CDTF">2020-05-08T11:56:27Z</dcterms:created>
  <dcterms:modified xsi:type="dcterms:W3CDTF">2020-06-10T07:59:13Z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2020-05-08T00:00:00Z</vt:filetime>
  </property>
  <property fmtid="{D5CDD505-2E9C-101B-9397-08002B2CF9AE}" pid="3" name="Creator">
    <vt:lpwstr>Adobe InDesign 15.0 (Windows)</vt:lpwstr>
  </property>
  <property fmtid="{D5CDD505-2E9C-101B-9397-08002B2CF9AE}" pid="4" name="LastSaved">
    <vt:filetime>2020-05-08T00:00:00Z</vt:filetime>
  </property>
</Properties>
</file>